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537" r:id="rId2"/>
    <p:sldId id="516" r:id="rId3"/>
    <p:sldId id="407" r:id="rId4"/>
    <p:sldId id="432" r:id="rId5"/>
    <p:sldId id="433" r:id="rId6"/>
    <p:sldId id="515" r:id="rId7"/>
    <p:sldId id="517" r:id="rId8"/>
    <p:sldId id="518" r:id="rId9"/>
    <p:sldId id="519" r:id="rId10"/>
    <p:sldId id="520" r:id="rId11"/>
    <p:sldId id="521" r:id="rId12"/>
    <p:sldId id="531" r:id="rId13"/>
    <p:sldId id="522" r:id="rId14"/>
    <p:sldId id="523" r:id="rId15"/>
    <p:sldId id="524" r:id="rId16"/>
    <p:sldId id="525" r:id="rId17"/>
    <p:sldId id="526" r:id="rId18"/>
    <p:sldId id="527" r:id="rId19"/>
    <p:sldId id="528" r:id="rId20"/>
    <p:sldId id="529" r:id="rId21"/>
    <p:sldId id="530" r:id="rId22"/>
    <p:sldId id="532" r:id="rId23"/>
    <p:sldId id="547" r:id="rId24"/>
    <p:sldId id="571" r:id="rId25"/>
    <p:sldId id="329" r:id="rId26"/>
    <p:sldId id="330" r:id="rId27"/>
    <p:sldId id="331" r:id="rId28"/>
    <p:sldId id="332" r:id="rId29"/>
    <p:sldId id="548" r:id="rId30"/>
    <p:sldId id="566" r:id="rId31"/>
    <p:sldId id="567" r:id="rId32"/>
    <p:sldId id="573" r:id="rId33"/>
    <p:sldId id="572" r:id="rId34"/>
    <p:sldId id="545" r:id="rId35"/>
    <p:sldId id="533" r:id="rId36"/>
    <p:sldId id="535" r:id="rId37"/>
    <p:sldId id="53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41"/>
    <p:restoredTop sz="94672"/>
  </p:normalViewPr>
  <p:slideViewPr>
    <p:cSldViewPr snapToGrid="0" snapToObjects="1">
      <p:cViewPr varScale="1">
        <p:scale>
          <a:sx n="90" d="100"/>
          <a:sy n="90" d="100"/>
        </p:scale>
        <p:origin x="240"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01C14-5F1F-C546-9E46-5B7427D2AE22}" type="datetimeFigureOut">
              <a:rPr lang="en-US" smtClean="0"/>
              <a:t>2/24/22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3A2F6-A1EE-CF47-987A-7DD0E5623F38}" type="slidenum">
              <a:rPr lang="en-US" smtClean="0"/>
              <a:t>‹#›</a:t>
            </a:fld>
            <a:endParaRPr lang="en-US"/>
          </a:p>
        </p:txBody>
      </p:sp>
    </p:spTree>
    <p:extLst>
      <p:ext uri="{BB962C8B-B14F-4D97-AF65-F5344CB8AC3E}">
        <p14:creationId xmlns:p14="http://schemas.microsoft.com/office/powerpoint/2010/main" val="408457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23A2F6-A1EE-CF47-987A-7DD0E5623F38}" type="slidenum">
              <a:rPr lang="en-US" smtClean="0"/>
              <a:t>11</a:t>
            </a:fld>
            <a:endParaRPr lang="en-US"/>
          </a:p>
        </p:txBody>
      </p:sp>
    </p:spTree>
    <p:extLst>
      <p:ext uri="{BB962C8B-B14F-4D97-AF65-F5344CB8AC3E}">
        <p14:creationId xmlns:p14="http://schemas.microsoft.com/office/powerpoint/2010/main" val="19040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243134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76097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28553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527580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830425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60256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2/24/22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20935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2/24/22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373343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2/24/22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26858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34071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3991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2/24/22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535647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notesSlide" Target="../notesSlides/notesSlide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4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0.emf"/><Relationship Id="rId5" Type="http://schemas.openxmlformats.org/officeDocument/2006/relationships/oleObject" Target="../embeddings/oleObject3.bin"/><Relationship Id="rId4" Type="http://schemas.openxmlformats.org/officeDocument/2006/relationships/image" Target="../media/image59.wmf"/></Relationships>
</file>

<file path=ppt/slides/_rels/slide27.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7.emf"/><Relationship Id="rId1" Type="http://schemas.openxmlformats.org/officeDocument/2006/relationships/slideLayout" Target="../slideLayouts/slideLayout2.xml"/><Relationship Id="rId5" Type="http://schemas.openxmlformats.org/officeDocument/2006/relationships/image" Target="../media/image69.tiff"/><Relationship Id="rId4" Type="http://schemas.openxmlformats.org/officeDocument/2006/relationships/image" Target="../media/image68.tiff"/></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w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702622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FE18-22D9-E44F-98F7-548EC2BD03FC}"/>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D9F3AF1A-5AEF-5F43-B684-805A6222B80E}"/>
              </a:ext>
            </a:extLst>
          </p:cNvPr>
          <p:cNvSpPr>
            <a:spLocks noGrp="1"/>
          </p:cNvSpPr>
          <p:nvPr>
            <p:ph idx="1"/>
          </p:nvPr>
        </p:nvSpPr>
        <p:spPr>
          <a:xfrm>
            <a:off x="609599" y="2160495"/>
            <a:ext cx="6113929" cy="4052046"/>
          </a:xfrm>
        </p:spPr>
        <p:txBody>
          <a:bodyPr>
            <a:normAutofit fontScale="92500" lnSpcReduction="10000"/>
          </a:bodyPr>
          <a:lstStyle/>
          <a:p>
            <a:r>
              <a:rPr lang="en-US" dirty="0"/>
              <a:t>Point defects (zero-dimensional defects) are lattice imperfections related to one or two lattice sites</a:t>
            </a:r>
          </a:p>
          <a:p>
            <a:r>
              <a:rPr lang="en-US" dirty="0"/>
              <a:t>There are several types of point defects</a:t>
            </a:r>
          </a:p>
          <a:p>
            <a:pPr lvl="1"/>
            <a:r>
              <a:rPr lang="en-US" b="1" dirty="0"/>
              <a:t>Vacancies</a:t>
            </a:r>
            <a:endParaRPr lang="en-US" dirty="0"/>
          </a:p>
          <a:p>
            <a:pPr lvl="1"/>
            <a:r>
              <a:rPr lang="en-US" b="1" dirty="0"/>
              <a:t>Self interstitial atoms (SIA) </a:t>
            </a:r>
          </a:p>
          <a:p>
            <a:pPr lvl="1"/>
            <a:r>
              <a:rPr lang="en-US" b="1" dirty="0"/>
              <a:t>Interstitial impurity atoms</a:t>
            </a:r>
            <a:endParaRPr lang="en-US" dirty="0"/>
          </a:p>
          <a:p>
            <a:pPr lvl="1"/>
            <a:r>
              <a:rPr lang="en-US" b="1" dirty="0"/>
              <a:t>Substitutional impurity atoms</a:t>
            </a:r>
            <a:r>
              <a:rPr lang="en-US" dirty="0"/>
              <a:t> </a:t>
            </a:r>
          </a:p>
          <a:p>
            <a:r>
              <a:rPr lang="en-US" dirty="0"/>
              <a:t>Point defects control the mobility of atoms and, therefore influence all processes that depend on diffusion</a:t>
            </a:r>
          </a:p>
          <a:p>
            <a:endParaRPr lang="en-US" dirty="0"/>
          </a:p>
        </p:txBody>
      </p:sp>
      <p:sp>
        <p:nvSpPr>
          <p:cNvPr id="4" name="Slide Number Placeholder 3">
            <a:extLst>
              <a:ext uri="{FF2B5EF4-FFF2-40B4-BE49-F238E27FC236}">
                <a16:creationId xmlns:a16="http://schemas.microsoft.com/office/drawing/2014/main" id="{0FCC0363-E320-F849-9FBC-65065EE22711}"/>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44DFE120-70D3-6D4F-9AED-31DC3EC522C5}"/>
              </a:ext>
            </a:extLst>
          </p:cNvPr>
          <p:cNvPicPr>
            <a:picLocks noChangeAspect="1"/>
          </p:cNvPicPr>
          <p:nvPr/>
        </p:nvPicPr>
        <p:blipFill>
          <a:blip r:embed="rId2"/>
          <a:stretch>
            <a:fillRect/>
          </a:stretch>
        </p:blipFill>
        <p:spPr>
          <a:xfrm>
            <a:off x="7440325" y="1968501"/>
            <a:ext cx="3209745" cy="4360192"/>
          </a:xfrm>
          <a:prstGeom prst="rect">
            <a:avLst/>
          </a:prstGeom>
        </p:spPr>
      </p:pic>
    </p:spTree>
    <p:extLst>
      <p:ext uri="{BB962C8B-B14F-4D97-AF65-F5344CB8AC3E}">
        <p14:creationId xmlns:p14="http://schemas.microsoft.com/office/powerpoint/2010/main" val="304710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A83-89A5-0441-8CD0-A82DEF4CE184}"/>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C3EBE798-9024-5249-97C4-41C7CB382FAE}"/>
              </a:ext>
            </a:extLst>
          </p:cNvPr>
          <p:cNvSpPr>
            <a:spLocks noGrp="1"/>
          </p:cNvSpPr>
          <p:nvPr>
            <p:ph idx="1"/>
          </p:nvPr>
        </p:nvSpPr>
        <p:spPr>
          <a:xfrm>
            <a:off x="609600" y="2160495"/>
            <a:ext cx="6418729" cy="3965670"/>
          </a:xfrm>
        </p:spPr>
        <p:txBody>
          <a:bodyPr>
            <a:normAutofit fontScale="92500" lnSpcReduction="10000"/>
          </a:bodyPr>
          <a:lstStyle/>
          <a:p>
            <a:r>
              <a:rPr lang="en-US" dirty="0"/>
              <a:t>Vacancies and interstitials form naturally in materials</a:t>
            </a:r>
          </a:p>
          <a:p>
            <a:r>
              <a:rPr lang="en-US" dirty="0"/>
              <a:t>Extra atoms can sit on a surface, creating a vacancy, or a surface can have a missing atom, creating a self interstitial atom (SIA)</a:t>
            </a:r>
          </a:p>
          <a:p>
            <a:r>
              <a:rPr lang="en-US" dirty="0"/>
              <a:t>We define the number of vacancies or interstitials in terms of a concentration</a:t>
            </a:r>
            <a:endParaRPr lang="en-US" i="1" dirty="0"/>
          </a:p>
          <a:p>
            <a:endParaRPr lang="en-US" i="1" dirty="0"/>
          </a:p>
          <a:p>
            <a:endParaRPr lang="en-US" i="1" dirty="0"/>
          </a:p>
          <a:p>
            <a:r>
              <a:rPr lang="en-US" dirty="0"/>
              <a:t>There exists an equilibrium concentration of point defects</a:t>
            </a:r>
          </a:p>
          <a:p>
            <a:endParaRPr lang="en-US" i="1" dirty="0"/>
          </a:p>
          <a:p>
            <a:endParaRPr lang="en-US" dirty="0"/>
          </a:p>
        </p:txBody>
      </p:sp>
      <p:sp>
        <p:nvSpPr>
          <p:cNvPr id="4" name="Slide Number Placeholder 3">
            <a:extLst>
              <a:ext uri="{FF2B5EF4-FFF2-40B4-BE49-F238E27FC236}">
                <a16:creationId xmlns:a16="http://schemas.microsoft.com/office/drawing/2014/main" id="{C56D77D4-323B-934F-81F5-5C827E2837D5}"/>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graphicFrame>
        <p:nvGraphicFramePr>
          <p:cNvPr id="5" name="Object 3">
            <a:extLst>
              <a:ext uri="{FF2B5EF4-FFF2-40B4-BE49-F238E27FC236}">
                <a16:creationId xmlns:a16="http://schemas.microsoft.com/office/drawing/2014/main" id="{16195ACD-DAB4-A544-AAF6-45A5EDF7FA8B}"/>
              </a:ext>
            </a:extLst>
          </p:cNvPr>
          <p:cNvGraphicFramePr>
            <a:graphicFrameLocks noChangeAspect="1"/>
          </p:cNvGraphicFramePr>
          <p:nvPr>
            <p:extLst>
              <p:ext uri="{D42A27DB-BD31-4B8C-83A1-F6EECF244321}">
                <p14:modId xmlns:p14="http://schemas.microsoft.com/office/powerpoint/2010/main" val="644054322"/>
              </p:ext>
            </p:extLst>
          </p:nvPr>
        </p:nvGraphicFramePr>
        <p:xfrm>
          <a:off x="3636185" y="4567393"/>
          <a:ext cx="2788043" cy="544997"/>
        </p:xfrm>
        <a:graphic>
          <a:graphicData uri="http://schemas.openxmlformats.org/presentationml/2006/ole">
            <mc:AlternateContent xmlns:mc="http://schemas.openxmlformats.org/markup-compatibility/2006">
              <mc:Choice xmlns:v="urn:schemas-microsoft-com:vml" Requires="v">
                <p:oleObj spid="_x0000_s1062" name="Equation" r:id="rId4" imgW="2094591" imgH="406224" progId="Equation.3">
                  <p:embed/>
                </p:oleObj>
              </mc:Choice>
              <mc:Fallback>
                <p:oleObj name="Equation" r:id="rId4" imgW="2094591" imgH="406224" progId="Equation.3">
                  <p:embed/>
                  <p:pic>
                    <p:nvPicPr>
                      <p:cNvPr id="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185" y="4567393"/>
                        <a:ext cx="2788043" cy="544997"/>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1977E77-A589-D844-BB75-02022A8D42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53074" y="1195743"/>
            <a:ext cx="3887083" cy="2672687"/>
          </a:xfrm>
          <a:prstGeom prst="rect">
            <a:avLst/>
          </a:prstGeom>
        </p:spPr>
      </p:pic>
      <p:pic>
        <p:nvPicPr>
          <p:cNvPr id="7" name="Picture 6">
            <a:extLst>
              <a:ext uri="{FF2B5EF4-FFF2-40B4-BE49-F238E27FC236}">
                <a16:creationId xmlns:a16="http://schemas.microsoft.com/office/drawing/2014/main" id="{A39554BF-232C-DA46-B9AB-3A8F5F48DB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92146" y="3868430"/>
            <a:ext cx="3905769" cy="2487921"/>
          </a:xfrm>
          <a:prstGeom prst="rect">
            <a:avLst/>
          </a:prstGeom>
        </p:spPr>
      </p:pic>
      <p:pic>
        <p:nvPicPr>
          <p:cNvPr id="8" name="Picture 7">
            <a:extLst>
              <a:ext uri="{FF2B5EF4-FFF2-40B4-BE49-F238E27FC236}">
                <a16:creationId xmlns:a16="http://schemas.microsoft.com/office/drawing/2014/main" id="{7BA5154A-D484-2C41-A011-FB988783803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0800000">
            <a:off x="3875333" y="5721259"/>
            <a:ext cx="2184400" cy="596900"/>
          </a:xfrm>
          <a:prstGeom prst="rect">
            <a:avLst/>
          </a:prstGeom>
        </p:spPr>
      </p:pic>
    </p:spTree>
    <p:extLst>
      <p:ext uri="{BB962C8B-B14F-4D97-AF65-F5344CB8AC3E}">
        <p14:creationId xmlns:p14="http://schemas.microsoft.com/office/powerpoint/2010/main" val="897626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64B2-01A3-6A46-A6C4-75E208EEC0D9}"/>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DDBE6B6A-28EC-2F4D-8F74-69F99D6FEA4D}"/>
              </a:ext>
            </a:extLst>
          </p:cNvPr>
          <p:cNvSpPr>
            <a:spLocks noGrp="1"/>
          </p:cNvSpPr>
          <p:nvPr>
            <p:ph idx="1"/>
          </p:nvPr>
        </p:nvSpPr>
        <p:spPr>
          <a:xfrm>
            <a:off x="609600" y="2160495"/>
            <a:ext cx="4173415" cy="3965670"/>
          </a:xfrm>
        </p:spPr>
        <p:txBody>
          <a:bodyPr/>
          <a:lstStyle/>
          <a:p>
            <a:r>
              <a:rPr lang="en-US" dirty="0"/>
              <a:t>Ionizing radiation can introduce defects into the crystal lattice, called radiation damage</a:t>
            </a:r>
          </a:p>
          <a:p>
            <a:r>
              <a:rPr lang="en-US" dirty="0"/>
              <a:t>PKA collisions create a collision cascade, which results in the generation of defects (point and clusters)</a:t>
            </a:r>
          </a:p>
        </p:txBody>
      </p:sp>
      <p:sp>
        <p:nvSpPr>
          <p:cNvPr id="4" name="Slide Number Placeholder 3">
            <a:extLst>
              <a:ext uri="{FF2B5EF4-FFF2-40B4-BE49-F238E27FC236}">
                <a16:creationId xmlns:a16="http://schemas.microsoft.com/office/drawing/2014/main" id="{0B9699BF-A43B-F24C-88F4-12324B69962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6" name="Picture 5">
            <a:extLst>
              <a:ext uri="{FF2B5EF4-FFF2-40B4-BE49-F238E27FC236}">
                <a16:creationId xmlns:a16="http://schemas.microsoft.com/office/drawing/2014/main" id="{B4976239-C1D2-804A-BF47-11B23244BB55}"/>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4529796" y="2440355"/>
            <a:ext cx="3774831" cy="2831123"/>
          </a:xfrm>
          <a:prstGeom prst="rect">
            <a:avLst/>
          </a:prstGeom>
        </p:spPr>
      </p:pic>
      <p:pic>
        <p:nvPicPr>
          <p:cNvPr id="7" name="Picture 6">
            <a:extLst>
              <a:ext uri="{FF2B5EF4-FFF2-40B4-BE49-F238E27FC236}">
                <a16:creationId xmlns:a16="http://schemas.microsoft.com/office/drawing/2014/main" id="{90B49E4F-FEDE-2347-96D0-29F8D9C49B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24" y="2358440"/>
            <a:ext cx="3632534" cy="2994953"/>
          </a:xfrm>
          <a:prstGeom prst="rect">
            <a:avLst/>
          </a:prstGeom>
        </p:spPr>
      </p:pic>
    </p:spTree>
    <p:extLst>
      <p:ext uri="{BB962C8B-B14F-4D97-AF65-F5344CB8AC3E}">
        <p14:creationId xmlns:p14="http://schemas.microsoft.com/office/powerpoint/2010/main" val="315724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r>
                <a:rPr lang="en-US" sz="1400" dirty="0"/>
                <a:t>High-res transmission </a:t>
              </a:r>
              <a:r>
                <a:rPr lang="en-US" sz="1400" dirty="0" err="1"/>
                <a:t>eleectron</a:t>
              </a:r>
              <a:r>
                <a:rPr lang="en-US" sz="1400" dirty="0"/>
                <a:t> microscopy can also show individual atoms (palladium)</a:t>
              </a:r>
            </a:p>
            <a:p>
              <a:r>
                <a:rPr lang="en-US" sz="1400" i="1" dirty="0" err="1"/>
                <a:t>www.knmf.kit.edu</a:t>
              </a:r>
              <a:r>
                <a:rPr lang="en-US" sz="1400" i="1" dirty="0"/>
                <a:t>/</a:t>
              </a:r>
              <a:r>
                <a:rPr lang="en-US" sz="1400" i="1" dirty="0" err="1"/>
                <a:t>TEM.php</a:t>
              </a:r>
              <a:endParaRPr lang="en-US" sz="1400" i="1" dirty="0"/>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r>
                <a:rPr lang="en-US" sz="1400" dirty="0"/>
                <a:t>Atomistic simulation of grain boundaries in 3D</a:t>
              </a:r>
              <a:endParaRPr lang="en-US" sz="1400" i="1" dirty="0"/>
            </a:p>
          </p:txBody>
        </p:sp>
      </p:grpSp>
    </p:spTree>
    <p:extLst>
      <p:ext uri="{BB962C8B-B14F-4D97-AF65-F5344CB8AC3E}">
        <p14:creationId xmlns:p14="http://schemas.microsoft.com/office/powerpoint/2010/main" val="111636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439508"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4C15-A2F2-8C48-AA72-13D294E4B1C9}"/>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E8D4801-0739-BD4F-9675-172A3E9FCBF5}"/>
              </a:ext>
            </a:extLst>
          </p:cNvPr>
          <p:cNvSpPr>
            <a:spLocks noGrp="1"/>
          </p:cNvSpPr>
          <p:nvPr>
            <p:ph idx="1"/>
          </p:nvPr>
        </p:nvSpPr>
        <p:spPr/>
        <p:txBody>
          <a:bodyPr/>
          <a:lstStyle/>
          <a:p>
            <a:r>
              <a:rPr lang="en-US" dirty="0"/>
              <a:t>Wrapped up thermomechanics</a:t>
            </a:r>
          </a:p>
          <a:p>
            <a:endParaRPr lang="en-US" dirty="0"/>
          </a:p>
          <a:p>
            <a:r>
              <a:rPr lang="en-US" dirty="0"/>
              <a:t>Overviewed US fuel performance codes</a:t>
            </a:r>
          </a:p>
          <a:p>
            <a:endParaRPr lang="en-US" dirty="0"/>
          </a:p>
        </p:txBody>
      </p:sp>
      <p:sp>
        <p:nvSpPr>
          <p:cNvPr id="4" name="Slide Number Placeholder 3">
            <a:extLst>
              <a:ext uri="{FF2B5EF4-FFF2-40B4-BE49-F238E27FC236}">
                <a16:creationId xmlns:a16="http://schemas.microsoft.com/office/drawing/2014/main" id="{5C992E4C-F6EE-9B4F-9ADF-A2A09B940BD0}"/>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64460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algn="ctr"/>
              <a:r>
                <a:rPr lang="en-US" sz="1000" dirty="0"/>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algn="ctr"/>
              <a:r>
                <a:rPr lang="en-US" sz="1000" dirty="0"/>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algn="ctr"/>
              <a:r>
                <a:rPr lang="en-US" sz="1000" dirty="0"/>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algn="ctr"/>
              <a:r>
                <a:rPr lang="en-US" sz="1000" dirty="0"/>
                <a:t>Co-Al-W </a:t>
              </a:r>
              <a:r>
                <a:rPr lang="en-US" sz="1000" dirty="0" err="1"/>
                <a:t>Superalloy</a:t>
              </a:r>
              <a:endParaRPr lang="en-US" sz="1000" dirty="0"/>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algn="ctr"/>
              <a:r>
                <a:rPr lang="en-US" sz="1000" dirty="0"/>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 we use to make a material has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Heat treatment </a:t>
            </a:r>
            <a:r>
              <a:rPr lang="en-US" dirty="0"/>
              <a:t>– heating or cooling a material to extreme temperatures to get desired microstructure and properties</a:t>
            </a:r>
          </a:p>
          <a:p>
            <a:pPr lvl="1"/>
            <a:r>
              <a:rPr lang="en-US" dirty="0"/>
              <a:t>Used to control the rate of microstructure change, including diffusion, grain growth, or phase change</a:t>
            </a:r>
          </a:p>
          <a:p>
            <a:pPr lvl="1"/>
            <a:r>
              <a:rPr lang="en-US" dirty="0"/>
              <a:t>Use on many types of materials (metals, ceramics, glasses)</a:t>
            </a:r>
          </a:p>
          <a:p>
            <a:endParaRPr lang="en-US" dirty="0"/>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Even during steady state operation, 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include vacancies, interstitials, and impurity atoms</a:t>
            </a:r>
          </a:p>
          <a:p>
            <a:pPr lvl="1"/>
            <a:r>
              <a:rPr lang="en-US" dirty="0"/>
              <a:t>Dislocations are line defects</a:t>
            </a:r>
          </a:p>
          <a:p>
            <a:pPr lvl="1"/>
            <a:r>
              <a:rPr lang="en-US" dirty="0"/>
              <a:t>Grain boundaries are planar defects</a:t>
            </a:r>
          </a:p>
          <a:p>
            <a:pPr lvl="1"/>
            <a:r>
              <a:rPr lang="en-US" dirty="0"/>
              <a:t>Voids and precipitates are volume defects</a:t>
            </a:r>
          </a:p>
          <a:p>
            <a:r>
              <a:rPr lang="en-US" dirty="0"/>
              <a:t>All materials have defects, radiation damage causes many more defects</a:t>
            </a:r>
          </a:p>
          <a:p>
            <a:r>
              <a:rPr lang="en-US" dirty="0"/>
              <a:t>Microstructure can be tailored through processing</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244131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UO2 Radiation effects</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23</a:t>
            </a:fld>
            <a:endParaRPr lang="en-US"/>
          </a:p>
        </p:txBody>
      </p:sp>
    </p:spTree>
    <p:extLst>
      <p:ext uri="{BB962C8B-B14F-4D97-AF65-F5344CB8AC3E}">
        <p14:creationId xmlns:p14="http://schemas.microsoft.com/office/powerpoint/2010/main" val="1604704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1DCF-FF43-6E4B-899D-1CE8D743FD4C}"/>
              </a:ext>
            </a:extLst>
          </p:cNvPr>
          <p:cNvSpPr>
            <a:spLocks noGrp="1"/>
          </p:cNvSpPr>
          <p:nvPr>
            <p:ph type="title"/>
          </p:nvPr>
        </p:nvSpPr>
        <p:spPr/>
        <p:txBody>
          <a:bodyPr/>
          <a:lstStyle/>
          <a:p>
            <a:r>
              <a:rPr lang="en-US" dirty="0"/>
              <a:t>Thermal Conductivity Degradation</a:t>
            </a:r>
          </a:p>
        </p:txBody>
      </p:sp>
      <p:sp>
        <p:nvSpPr>
          <p:cNvPr id="3" name="Content Placeholder 2">
            <a:extLst>
              <a:ext uri="{FF2B5EF4-FFF2-40B4-BE49-F238E27FC236}">
                <a16:creationId xmlns:a16="http://schemas.microsoft.com/office/drawing/2014/main" id="{A18F91DB-6CF3-9842-AAFF-C28399332F76}"/>
              </a:ext>
            </a:extLst>
          </p:cNvPr>
          <p:cNvSpPr>
            <a:spLocks noGrp="1"/>
          </p:cNvSpPr>
          <p:nvPr>
            <p:ph sz="half" idx="1"/>
          </p:nvPr>
        </p:nvSpPr>
        <p:spPr/>
        <p:txBody>
          <a:bodyPr/>
          <a:lstStyle/>
          <a:p>
            <a:r>
              <a:rPr lang="en-US" sz="2000" dirty="0"/>
              <a:t>The physical effects caused by atomic displacements are rather complex and depend on the relative sink strengths of a given material for interstitials and vacancies and on the temperature</a:t>
            </a:r>
          </a:p>
          <a:p>
            <a:r>
              <a:rPr lang="en-US" sz="2000" dirty="0"/>
              <a:t>The defects that survive migrate through the crystal lattice where they cluster to form extended defects like dislocation loops, lines and networks, which can potentially be absorbed in grain boundaries, gas bubbles or precipitates, which act as sinks </a:t>
            </a:r>
          </a:p>
          <a:p>
            <a:endParaRPr lang="en-US" sz="2000" dirty="0"/>
          </a:p>
        </p:txBody>
      </p:sp>
      <p:sp>
        <p:nvSpPr>
          <p:cNvPr id="4" name="Content Placeholder 3">
            <a:extLst>
              <a:ext uri="{FF2B5EF4-FFF2-40B4-BE49-F238E27FC236}">
                <a16:creationId xmlns:a16="http://schemas.microsoft.com/office/drawing/2014/main" id="{9FE98778-6F0D-EB45-9BF1-9CCD7207ECD3}"/>
              </a:ext>
            </a:extLst>
          </p:cNvPr>
          <p:cNvSpPr>
            <a:spLocks noGrp="1"/>
          </p:cNvSpPr>
          <p:nvPr>
            <p:ph sz="half" idx="2"/>
          </p:nvPr>
        </p:nvSpPr>
        <p:spPr/>
        <p:txBody>
          <a:bodyPr/>
          <a:lstStyle/>
          <a:p>
            <a:r>
              <a:rPr lang="en-US" sz="2000" dirty="0"/>
              <a:t>Damage by fission also leads to changes in chemistry due to production of fission products</a:t>
            </a:r>
          </a:p>
          <a:p>
            <a:r>
              <a:rPr lang="en-US" sz="2000" dirty="0"/>
              <a:t>One of the major effects of defect formation is the degradation of thermal diffusivity, due to phonon scattering</a:t>
            </a:r>
          </a:p>
          <a:p>
            <a:r>
              <a:rPr lang="en-US" sz="2000" dirty="0"/>
              <a:t>Results obtained on irradiated UO2 show that the thermal conductivity is decreasing with increasing burn-up, and that at equal burn-up, samples with higher irradiation temperatures have higher thermal conductivity</a:t>
            </a:r>
          </a:p>
          <a:p>
            <a:endParaRPr lang="en-US" sz="2000" dirty="0"/>
          </a:p>
        </p:txBody>
      </p:sp>
      <p:sp>
        <p:nvSpPr>
          <p:cNvPr id="5" name="Slide Number Placeholder 4">
            <a:extLst>
              <a:ext uri="{FF2B5EF4-FFF2-40B4-BE49-F238E27FC236}">
                <a16:creationId xmlns:a16="http://schemas.microsoft.com/office/drawing/2014/main" id="{ACE14E0E-4828-424C-95DA-D7DCB6222E32}"/>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22646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23BC-AB13-A049-9D14-F8095262BAB0}"/>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EBB544FB-A261-1C43-A834-D547BBBE1EF2}"/>
              </a:ext>
            </a:extLst>
          </p:cNvPr>
          <p:cNvSpPr>
            <a:spLocks noGrp="1"/>
          </p:cNvSpPr>
          <p:nvPr>
            <p:ph idx="1"/>
          </p:nvPr>
        </p:nvSpPr>
        <p:spPr>
          <a:xfrm>
            <a:off x="609600" y="2160495"/>
            <a:ext cx="6589853" cy="3965670"/>
          </a:xfrm>
        </p:spPr>
        <p:txBody>
          <a:bodyPr>
            <a:normAutofit/>
          </a:bodyPr>
          <a:lstStyle/>
          <a:p>
            <a:r>
              <a:rPr lang="en-US" sz="2000" dirty="0"/>
              <a:t>We have established correlations for thermal conductivity of fresh UO2 fuel as a function of temperature</a:t>
            </a:r>
          </a:p>
          <a:p>
            <a:endParaRPr lang="en-US" sz="2000" dirty="0"/>
          </a:p>
          <a:p>
            <a:endParaRPr lang="en-US" sz="2000" dirty="0"/>
          </a:p>
          <a:p>
            <a:pPr lvl="1"/>
            <a:r>
              <a:rPr lang="en-US" sz="2000" dirty="0"/>
              <a:t>Where t = T/1000</a:t>
            </a:r>
          </a:p>
          <a:p>
            <a:pPr lvl="1"/>
            <a:r>
              <a:rPr lang="en-US" sz="2000" dirty="0">
                <a:solidFill>
                  <a:srgbClr val="FF0000"/>
                </a:solidFill>
              </a:rPr>
              <a:t>The first part of the equation describes the phonon interactions </a:t>
            </a:r>
          </a:p>
          <a:p>
            <a:pPr lvl="1"/>
            <a:r>
              <a:rPr lang="en-US" sz="2000" dirty="0">
                <a:solidFill>
                  <a:srgbClr val="23FF05"/>
                </a:solidFill>
              </a:rPr>
              <a:t>The second part describes electronic transport which becomes significant at high temperature</a:t>
            </a:r>
          </a:p>
          <a:p>
            <a:endParaRPr lang="en-US" sz="2000" dirty="0"/>
          </a:p>
        </p:txBody>
      </p:sp>
      <p:sp>
        <p:nvSpPr>
          <p:cNvPr id="4" name="Slide Number Placeholder 3">
            <a:extLst>
              <a:ext uri="{FF2B5EF4-FFF2-40B4-BE49-F238E27FC236}">
                <a16:creationId xmlns:a16="http://schemas.microsoft.com/office/drawing/2014/main" id="{FA1E69F8-8412-8D46-AF22-F204AFA4F7F8}"/>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descr="latex-image-1.pdf">
            <a:extLst>
              <a:ext uri="{FF2B5EF4-FFF2-40B4-BE49-F238E27FC236}">
                <a16:creationId xmlns:a16="http://schemas.microsoft.com/office/drawing/2014/main" id="{4B99836D-CC45-E14D-8D83-831325CBEC0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6226" y="3240267"/>
            <a:ext cx="4849774" cy="488969"/>
          </a:xfrm>
          <a:prstGeom prst="rect">
            <a:avLst/>
          </a:prstGeom>
        </p:spPr>
      </p:pic>
      <p:pic>
        <p:nvPicPr>
          <p:cNvPr id="6" name="Picture 5">
            <a:extLst>
              <a:ext uri="{FF2B5EF4-FFF2-40B4-BE49-F238E27FC236}">
                <a16:creationId xmlns:a16="http://schemas.microsoft.com/office/drawing/2014/main" id="{05C1B3D7-16AF-A240-A2E2-E785C25B21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99453" y="2403563"/>
            <a:ext cx="4735952" cy="3059687"/>
          </a:xfrm>
          <a:prstGeom prst="rect">
            <a:avLst/>
          </a:prstGeom>
        </p:spPr>
      </p:pic>
    </p:spTree>
    <p:extLst>
      <p:ext uri="{BB962C8B-B14F-4D97-AF65-F5344CB8AC3E}">
        <p14:creationId xmlns:p14="http://schemas.microsoft.com/office/powerpoint/2010/main" val="2375579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7F66-8667-9747-AC98-5386FCEFEF05}"/>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09E7C28B-56E0-5643-A058-7EC11CFED032}"/>
              </a:ext>
            </a:extLst>
          </p:cNvPr>
          <p:cNvSpPr>
            <a:spLocks noGrp="1"/>
          </p:cNvSpPr>
          <p:nvPr>
            <p:ph idx="1"/>
          </p:nvPr>
        </p:nvSpPr>
        <p:spPr>
          <a:xfrm>
            <a:off x="609600" y="2160495"/>
            <a:ext cx="6531980" cy="3965670"/>
          </a:xfrm>
        </p:spPr>
        <p:txBody>
          <a:bodyPr/>
          <a:lstStyle/>
          <a:p>
            <a:r>
              <a:rPr lang="en-US" dirty="0">
                <a:latin typeface="Arial" charset="0"/>
                <a:ea typeface="MS PGothic" charset="0"/>
              </a:rPr>
              <a:t>UO</a:t>
            </a:r>
            <a:r>
              <a:rPr lang="en-US" baseline="-25000" dirty="0">
                <a:latin typeface="Arial" charset="0"/>
                <a:ea typeface="MS PGothic" charset="0"/>
              </a:rPr>
              <a:t>2</a:t>
            </a:r>
            <a:r>
              <a:rPr lang="en-US" dirty="0">
                <a:latin typeface="Arial" charset="0"/>
                <a:ea typeface="MS PGothic" charset="0"/>
              </a:rPr>
              <a:t> thermal conductivity is low and decreases more during reactor operation</a:t>
            </a:r>
          </a:p>
          <a:p>
            <a:r>
              <a:rPr lang="en-US" dirty="0"/>
              <a:t>The thermal conductivity has been collected after various amounts of burnup to make empirical fits</a:t>
            </a:r>
          </a:p>
          <a:p>
            <a:endParaRPr lang="en-US" dirty="0"/>
          </a:p>
        </p:txBody>
      </p:sp>
      <p:sp>
        <p:nvSpPr>
          <p:cNvPr id="4" name="Slide Number Placeholder 3">
            <a:extLst>
              <a:ext uri="{FF2B5EF4-FFF2-40B4-BE49-F238E27FC236}">
                <a16:creationId xmlns:a16="http://schemas.microsoft.com/office/drawing/2014/main" id="{23C9F6CF-A206-C74A-AB6F-5210D000F4E7}"/>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graphicFrame>
        <p:nvGraphicFramePr>
          <p:cNvPr id="5" name="Object 2">
            <a:extLst>
              <a:ext uri="{FF2B5EF4-FFF2-40B4-BE49-F238E27FC236}">
                <a16:creationId xmlns:a16="http://schemas.microsoft.com/office/drawing/2014/main" id="{1357D662-8961-1D47-A056-3FDBF40D9433}"/>
              </a:ext>
            </a:extLst>
          </p:cNvPr>
          <p:cNvGraphicFramePr>
            <a:graphicFrameLocks noChangeAspect="1"/>
          </p:cNvGraphicFramePr>
          <p:nvPr/>
        </p:nvGraphicFramePr>
        <p:xfrm>
          <a:off x="523052" y="4651821"/>
          <a:ext cx="6705076" cy="651076"/>
        </p:xfrm>
        <a:graphic>
          <a:graphicData uri="http://schemas.openxmlformats.org/presentationml/2006/ole">
            <mc:AlternateContent xmlns:mc="http://schemas.openxmlformats.org/markup-compatibility/2006">
              <mc:Choice xmlns:v="urn:schemas-microsoft-com:vml" Requires="v">
                <p:oleObj spid="_x0000_s3091" name="Equation" r:id="rId3" imgW="4178160" imgH="406080" progId="Equation.3">
                  <p:embed/>
                </p:oleObj>
              </mc:Choice>
              <mc:Fallback>
                <p:oleObj name="Equation" r:id="rId3" imgW="4178160" imgH="406080" progId="Equation.3">
                  <p:embed/>
                  <p:pic>
                    <p:nvPicPr>
                      <p:cNvPr id="5" name="Object 2">
                        <a:extLst>
                          <a:ext uri="{FF2B5EF4-FFF2-40B4-BE49-F238E27FC236}">
                            <a16:creationId xmlns:a16="http://schemas.microsoft.com/office/drawing/2014/main" id="{1357D662-8961-1D47-A056-3FDBF40D94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52" y="4651821"/>
                        <a:ext cx="6705076" cy="651076"/>
                      </a:xfrm>
                      <a:prstGeom prst="rect">
                        <a:avLst/>
                      </a:prstGeom>
                      <a:noFill/>
                      <a:ln>
                        <a:noFill/>
                      </a:ln>
                      <a:effectLst/>
                    </p:spPr>
                  </p:pic>
                </p:oleObj>
              </mc:Fallback>
            </mc:AlternateContent>
          </a:graphicData>
        </a:graphic>
      </p:graphicFrame>
      <p:graphicFrame>
        <p:nvGraphicFramePr>
          <p:cNvPr id="7" name="Object 1">
            <a:extLst>
              <a:ext uri="{FF2B5EF4-FFF2-40B4-BE49-F238E27FC236}">
                <a16:creationId xmlns:a16="http://schemas.microsoft.com/office/drawing/2014/main" id="{6ABB3B95-D499-CA42-9672-690C3008C8D4}"/>
              </a:ext>
            </a:extLst>
          </p:cNvPr>
          <p:cNvGraphicFramePr>
            <a:graphicFrameLocks noChangeAspect="1"/>
          </p:cNvGraphicFramePr>
          <p:nvPr/>
        </p:nvGraphicFramePr>
        <p:xfrm>
          <a:off x="7495978" y="1967299"/>
          <a:ext cx="4558934" cy="3902297"/>
        </p:xfrm>
        <a:graphic>
          <a:graphicData uri="http://schemas.openxmlformats.org/presentationml/2006/ole">
            <mc:AlternateContent xmlns:mc="http://schemas.openxmlformats.org/markup-compatibility/2006">
              <mc:Choice xmlns:v="urn:schemas-microsoft-com:vml" Requires="v">
                <p:oleObj spid="_x0000_s3092" r:id="rId5" imgW="5203952" imgH="4402938" progId="">
                  <p:embed/>
                </p:oleObj>
              </mc:Choice>
              <mc:Fallback>
                <p:oleObj r:id="rId5" imgW="5203952" imgH="4402938" progId="">
                  <p:embed/>
                  <p:pic>
                    <p:nvPicPr>
                      <p:cNvPr id="7" name="Object 1">
                        <a:extLst>
                          <a:ext uri="{FF2B5EF4-FFF2-40B4-BE49-F238E27FC236}">
                            <a16:creationId xmlns:a16="http://schemas.microsoft.com/office/drawing/2014/main" id="{6ABB3B95-D499-CA42-9672-690C3008C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5978" y="1967299"/>
                        <a:ext cx="4558934" cy="390229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367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44273-79E0-2143-B0E7-F1AE74C62608}"/>
              </a:ext>
            </a:extLst>
          </p:cNvPr>
          <p:cNvSpPr>
            <a:spLocks noGrp="1"/>
          </p:cNvSpPr>
          <p:nvPr>
            <p:ph type="title"/>
          </p:nvPr>
        </p:nvSpPr>
        <p:spPr/>
        <p:txBody>
          <a:bodyPr/>
          <a:lstStyle/>
          <a:p>
            <a:r>
              <a:rPr lang="en-US" dirty="0"/>
              <a:t>UO2 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DCA8FA-3700-FA48-9CDB-34677C5BC7D5}"/>
                  </a:ext>
                </a:extLst>
              </p:cNvPr>
              <p:cNvSpPr>
                <a:spLocks noGrp="1"/>
              </p:cNvSpPr>
              <p:nvPr>
                <p:ph idx="1"/>
              </p:nvPr>
            </p:nvSpPr>
            <p:spPr/>
            <p:txBody>
              <a:bodyPr/>
              <a:lstStyle/>
              <a:p>
                <a:r>
                  <a:rPr lang="en-US" dirty="0"/>
                  <a:t>The primary empirical model used in BISON is the NFIR model</a:t>
                </a:r>
              </a:p>
              <a:p>
                <a:r>
                  <a:rPr lang="en-US" dirty="0"/>
                  <a:t>The model is a function of the temperature T (in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 and the burnup β (in MWD/</a:t>
                </a:r>
                <a:r>
                  <a:rPr lang="en-US" dirty="0" err="1"/>
                  <a:t>kgU</a:t>
                </a:r>
                <a:endParaRPr lang="en-US" dirty="0"/>
              </a:p>
            </p:txBody>
          </p:sp>
        </mc:Choice>
        <mc:Fallback xmlns="">
          <p:sp>
            <p:nvSpPr>
              <p:cNvPr id="3" name="Content Placeholder 2">
                <a:extLst>
                  <a:ext uri="{FF2B5EF4-FFF2-40B4-BE49-F238E27FC236}">
                    <a16:creationId xmlns:a16="http://schemas.microsoft.com/office/drawing/2014/main" id="{3EDCA8FA-3700-FA48-9CDB-34677C5BC7D5}"/>
                  </a:ext>
                </a:extLst>
              </p:cNvPr>
              <p:cNvSpPr>
                <a:spLocks noGrp="1" noRot="1" noChangeAspect="1" noMove="1" noResize="1" noEditPoints="1" noAdjustHandles="1" noChangeArrowheads="1" noChangeShapeType="1" noTextEdit="1"/>
              </p:cNvSpPr>
              <p:nvPr>
                <p:ph idx="1"/>
              </p:nvPr>
            </p:nvSpPr>
            <p:spPr>
              <a:blipFill>
                <a:blip r:embed="rId2"/>
                <a:stretch>
                  <a:fillRect l="-810"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F30064F-A733-8C43-8392-E5E8600CF218}"/>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grpSp>
        <p:nvGrpSpPr>
          <p:cNvPr id="11" name="Group 10">
            <a:extLst>
              <a:ext uri="{FF2B5EF4-FFF2-40B4-BE49-F238E27FC236}">
                <a16:creationId xmlns:a16="http://schemas.microsoft.com/office/drawing/2014/main" id="{42161884-8184-A446-8369-02FC42382906}"/>
              </a:ext>
            </a:extLst>
          </p:cNvPr>
          <p:cNvGrpSpPr/>
          <p:nvPr/>
        </p:nvGrpSpPr>
        <p:grpSpPr>
          <a:xfrm>
            <a:off x="502731" y="3799145"/>
            <a:ext cx="7320853" cy="2096641"/>
            <a:chOff x="1196982" y="3800021"/>
            <a:chExt cx="8483600" cy="2341639"/>
          </a:xfrm>
        </p:grpSpPr>
        <p:pic>
          <p:nvPicPr>
            <p:cNvPr id="5" name="Picture 4" descr="latex-image-1.pdf">
              <a:extLst>
                <a:ext uri="{FF2B5EF4-FFF2-40B4-BE49-F238E27FC236}">
                  <a16:creationId xmlns:a16="http://schemas.microsoft.com/office/drawing/2014/main" id="{DE478E37-2576-0844-AC97-9EE5E18D5F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6982" y="3800021"/>
              <a:ext cx="5410200" cy="241300"/>
            </a:xfrm>
            <a:prstGeom prst="rect">
              <a:avLst/>
            </a:prstGeom>
          </p:spPr>
        </p:pic>
        <p:pic>
          <p:nvPicPr>
            <p:cNvPr id="6" name="Picture 5" descr="latex-image-1.pdf">
              <a:extLst>
                <a:ext uri="{FF2B5EF4-FFF2-40B4-BE49-F238E27FC236}">
                  <a16:creationId xmlns:a16="http://schemas.microsoft.com/office/drawing/2014/main" id="{B76DE0A9-E0F6-8F41-AD1A-A90FA77927D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96982" y="4168160"/>
              <a:ext cx="3492500" cy="558800"/>
            </a:xfrm>
            <a:prstGeom prst="rect">
              <a:avLst/>
            </a:prstGeom>
          </p:spPr>
        </p:pic>
        <p:pic>
          <p:nvPicPr>
            <p:cNvPr id="7" name="Picture 6" descr="latex-image-1.pdf">
              <a:extLst>
                <a:ext uri="{FF2B5EF4-FFF2-40B4-BE49-F238E27FC236}">
                  <a16:creationId xmlns:a16="http://schemas.microsoft.com/office/drawing/2014/main" id="{07D79B9A-F3D8-CA44-BCDB-D956BDDDE96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96982" y="4726960"/>
              <a:ext cx="8483600" cy="533400"/>
            </a:xfrm>
            <a:prstGeom prst="rect">
              <a:avLst/>
            </a:prstGeom>
          </p:spPr>
        </p:pic>
        <p:pic>
          <p:nvPicPr>
            <p:cNvPr id="8" name="Picture 7" descr="latex-image-1.pdf">
              <a:extLst>
                <a:ext uri="{FF2B5EF4-FFF2-40B4-BE49-F238E27FC236}">
                  <a16:creationId xmlns:a16="http://schemas.microsoft.com/office/drawing/2014/main" id="{D6D82B0A-D859-4C48-9C99-94DDDA26D29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96982" y="5260360"/>
              <a:ext cx="6858000" cy="533400"/>
            </a:xfrm>
            <a:prstGeom prst="rect">
              <a:avLst/>
            </a:prstGeom>
          </p:spPr>
        </p:pic>
        <p:pic>
          <p:nvPicPr>
            <p:cNvPr id="9" name="Picture 8" descr="latex-image-1.pdf">
              <a:extLst>
                <a:ext uri="{FF2B5EF4-FFF2-40B4-BE49-F238E27FC236}">
                  <a16:creationId xmlns:a16="http://schemas.microsoft.com/office/drawing/2014/main" id="{7DB420B2-719A-E644-AD3A-33C902D259C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96982" y="5862260"/>
              <a:ext cx="2857500" cy="279400"/>
            </a:xfrm>
            <a:prstGeom prst="rect">
              <a:avLst/>
            </a:prstGeom>
          </p:spPr>
        </p:pic>
      </p:grpSp>
      <p:pic>
        <p:nvPicPr>
          <p:cNvPr id="12" name="Picture 11">
            <a:extLst>
              <a:ext uri="{FF2B5EF4-FFF2-40B4-BE49-F238E27FC236}">
                <a16:creationId xmlns:a16="http://schemas.microsoft.com/office/drawing/2014/main" id="{3C7CCD86-1EDE-D740-B56C-3C28CA570B92}"/>
              </a:ext>
            </a:extLst>
          </p:cNvPr>
          <p:cNvPicPr>
            <a:picLocks noChangeAspect="1"/>
          </p:cNvPicPr>
          <p:nvPr/>
        </p:nvPicPr>
        <p:blipFill>
          <a:blip r:embed="rId8"/>
          <a:stretch>
            <a:fillRect/>
          </a:stretch>
        </p:blipFill>
        <p:spPr>
          <a:xfrm>
            <a:off x="7874239" y="3028901"/>
            <a:ext cx="4267200" cy="3200400"/>
          </a:xfrm>
          <a:prstGeom prst="rect">
            <a:avLst/>
          </a:prstGeom>
        </p:spPr>
      </p:pic>
    </p:spTree>
    <p:extLst>
      <p:ext uri="{BB962C8B-B14F-4D97-AF65-F5344CB8AC3E}">
        <p14:creationId xmlns:p14="http://schemas.microsoft.com/office/powerpoint/2010/main" val="25850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0A2B-E6A0-8D42-B5CA-06A9643379FD}"/>
              </a:ext>
            </a:extLst>
          </p:cNvPr>
          <p:cNvSpPr>
            <a:spLocks noGrp="1"/>
          </p:cNvSpPr>
          <p:nvPr>
            <p:ph type="title"/>
          </p:nvPr>
        </p:nvSpPr>
        <p:spPr/>
        <p:txBody>
          <a:bodyPr/>
          <a:lstStyle/>
          <a:p>
            <a:r>
              <a:rPr lang="en-US" dirty="0"/>
              <a:t>UO2 Thermal Conductivity</a:t>
            </a:r>
          </a:p>
        </p:txBody>
      </p:sp>
      <p:sp>
        <p:nvSpPr>
          <p:cNvPr id="3" name="Content Placeholder 2">
            <a:extLst>
              <a:ext uri="{FF2B5EF4-FFF2-40B4-BE49-F238E27FC236}">
                <a16:creationId xmlns:a16="http://schemas.microsoft.com/office/drawing/2014/main" id="{F0A76D93-A352-E54C-89CD-B17941B5B6AF}"/>
              </a:ext>
            </a:extLst>
          </p:cNvPr>
          <p:cNvSpPr>
            <a:spLocks noGrp="1"/>
          </p:cNvSpPr>
          <p:nvPr>
            <p:ph idx="1"/>
          </p:nvPr>
        </p:nvSpPr>
        <p:spPr/>
        <p:txBody>
          <a:bodyPr/>
          <a:lstStyle/>
          <a:p>
            <a:r>
              <a:rPr lang="en-US" dirty="0"/>
              <a:t>The </a:t>
            </a:r>
            <a:r>
              <a:rPr lang="en-US" dirty="0" err="1"/>
              <a:t>R</a:t>
            </a:r>
            <a:r>
              <a:rPr lang="en-US" baseline="-25000" dirty="0" err="1"/>
              <a:t>f</a:t>
            </a:r>
            <a:r>
              <a:rPr lang="en-US" dirty="0"/>
              <a:t> function switches between two </a:t>
            </a:r>
            <a:r>
              <a:rPr lang="en-US" dirty="0" err="1"/>
              <a:t>k</a:t>
            </a:r>
            <a:r>
              <a:rPr lang="en-US" baseline="-25000" dirty="0" err="1"/>
              <a:t>ph</a:t>
            </a:r>
            <a:r>
              <a:rPr lang="en-US" dirty="0"/>
              <a:t> functions</a:t>
            </a:r>
          </a:p>
          <a:p>
            <a:endParaRPr lang="en-US" dirty="0"/>
          </a:p>
        </p:txBody>
      </p:sp>
      <p:sp>
        <p:nvSpPr>
          <p:cNvPr id="4" name="Slide Number Placeholder 3">
            <a:extLst>
              <a:ext uri="{FF2B5EF4-FFF2-40B4-BE49-F238E27FC236}">
                <a16:creationId xmlns:a16="http://schemas.microsoft.com/office/drawing/2014/main" id="{1B837B61-097A-0F42-8BB5-D4D4A35F2A63}"/>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6" name="Picture 5">
            <a:extLst>
              <a:ext uri="{FF2B5EF4-FFF2-40B4-BE49-F238E27FC236}">
                <a16:creationId xmlns:a16="http://schemas.microsoft.com/office/drawing/2014/main" id="{C7EAC627-0B90-284A-8A60-57C4030991BD}"/>
              </a:ext>
            </a:extLst>
          </p:cNvPr>
          <p:cNvPicPr>
            <a:picLocks noChangeAspect="1"/>
          </p:cNvPicPr>
          <p:nvPr/>
        </p:nvPicPr>
        <p:blipFill>
          <a:blip r:embed="rId2"/>
          <a:stretch>
            <a:fillRect/>
          </a:stretch>
        </p:blipFill>
        <p:spPr>
          <a:xfrm>
            <a:off x="9232493" y="1516253"/>
            <a:ext cx="2349907" cy="2267585"/>
          </a:xfrm>
          <a:prstGeom prst="rect">
            <a:avLst/>
          </a:prstGeom>
        </p:spPr>
      </p:pic>
      <p:pic>
        <p:nvPicPr>
          <p:cNvPr id="8" name="Picture 7" descr="latex-image-1.pdf">
            <a:extLst>
              <a:ext uri="{FF2B5EF4-FFF2-40B4-BE49-F238E27FC236}">
                <a16:creationId xmlns:a16="http://schemas.microsoft.com/office/drawing/2014/main" id="{9E710241-3779-7943-8F38-E1F56D1CE6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68345" y="2772422"/>
            <a:ext cx="3013824" cy="500335"/>
          </a:xfrm>
          <a:prstGeom prst="rect">
            <a:avLst/>
          </a:prstGeom>
        </p:spPr>
      </p:pic>
      <p:pic>
        <p:nvPicPr>
          <p:cNvPr id="9" name="Picture 8">
            <a:extLst>
              <a:ext uri="{FF2B5EF4-FFF2-40B4-BE49-F238E27FC236}">
                <a16:creationId xmlns:a16="http://schemas.microsoft.com/office/drawing/2014/main" id="{5976AC22-529F-0C45-BB86-FFB77D5CB214}"/>
              </a:ext>
            </a:extLst>
          </p:cNvPr>
          <p:cNvPicPr>
            <a:picLocks noChangeAspect="1"/>
          </p:cNvPicPr>
          <p:nvPr/>
        </p:nvPicPr>
        <p:blipFill>
          <a:blip r:embed="rId4"/>
          <a:stretch>
            <a:fillRect/>
          </a:stretch>
        </p:blipFill>
        <p:spPr>
          <a:xfrm>
            <a:off x="775938" y="3417921"/>
            <a:ext cx="4191000" cy="3073400"/>
          </a:xfrm>
          <a:prstGeom prst="rect">
            <a:avLst/>
          </a:prstGeom>
        </p:spPr>
      </p:pic>
      <p:pic>
        <p:nvPicPr>
          <p:cNvPr id="10" name="Picture 9">
            <a:extLst>
              <a:ext uri="{FF2B5EF4-FFF2-40B4-BE49-F238E27FC236}">
                <a16:creationId xmlns:a16="http://schemas.microsoft.com/office/drawing/2014/main" id="{82EA9F60-2980-B048-B5BC-7B5CAA6BF178}"/>
              </a:ext>
            </a:extLst>
          </p:cNvPr>
          <p:cNvPicPr>
            <a:picLocks noChangeAspect="1"/>
          </p:cNvPicPr>
          <p:nvPr/>
        </p:nvPicPr>
        <p:blipFill>
          <a:blip r:embed="rId5"/>
          <a:stretch>
            <a:fillRect/>
          </a:stretch>
        </p:blipFill>
        <p:spPr>
          <a:xfrm>
            <a:off x="5461831" y="3417921"/>
            <a:ext cx="4191000" cy="3073400"/>
          </a:xfrm>
          <a:prstGeom prst="rect">
            <a:avLst/>
          </a:prstGeom>
        </p:spPr>
      </p:pic>
    </p:spTree>
    <p:extLst>
      <p:ext uri="{BB962C8B-B14F-4D97-AF65-F5344CB8AC3E}">
        <p14:creationId xmlns:p14="http://schemas.microsoft.com/office/powerpoint/2010/main" val="212336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0FE3-9B84-154C-911C-3D55F7F2098E}"/>
              </a:ext>
            </a:extLst>
          </p:cNvPr>
          <p:cNvSpPr>
            <a:spLocks noGrp="1"/>
          </p:cNvSpPr>
          <p:nvPr>
            <p:ph type="title"/>
          </p:nvPr>
        </p:nvSpPr>
        <p:spPr/>
        <p:txBody>
          <a:bodyPr/>
          <a:lstStyle/>
          <a:p>
            <a:pPr algn="l"/>
            <a:r>
              <a:rPr lang="en-US" dirty="0"/>
              <a:t>Physical Changes</a:t>
            </a:r>
          </a:p>
        </p:txBody>
      </p:sp>
      <p:sp>
        <p:nvSpPr>
          <p:cNvPr id="3" name="Content Placeholder 2">
            <a:extLst>
              <a:ext uri="{FF2B5EF4-FFF2-40B4-BE49-F238E27FC236}">
                <a16:creationId xmlns:a16="http://schemas.microsoft.com/office/drawing/2014/main" id="{F4FE3119-4514-4441-BC64-B0004A46E939}"/>
              </a:ext>
            </a:extLst>
          </p:cNvPr>
          <p:cNvSpPr>
            <a:spLocks noGrp="1"/>
          </p:cNvSpPr>
          <p:nvPr>
            <p:ph sz="half" idx="1"/>
          </p:nvPr>
        </p:nvSpPr>
        <p:spPr>
          <a:xfrm>
            <a:off x="609600" y="1968501"/>
            <a:ext cx="5293360" cy="4157663"/>
          </a:xfrm>
        </p:spPr>
        <p:txBody>
          <a:bodyPr/>
          <a:lstStyle/>
          <a:p>
            <a:r>
              <a:rPr lang="en-US" sz="2000" dirty="0"/>
              <a:t>An important effect of radiation damage is the volume increase of the crystal lattice, leading to macroscopic swelling of the fuel material</a:t>
            </a:r>
          </a:p>
          <a:p>
            <a:r>
              <a:rPr lang="en-US" sz="2000" dirty="0"/>
              <a:t>Alpha particle damage alone can cause approximately 0.4% swelling</a:t>
            </a:r>
          </a:p>
          <a:p>
            <a:r>
              <a:rPr lang="en-US" sz="2000" dirty="0"/>
              <a:t>Mechanical properties also vary with damage, increasing with dpa</a:t>
            </a:r>
          </a:p>
          <a:p>
            <a:r>
              <a:rPr lang="en-US" sz="2000" dirty="0"/>
              <a:t>UO2 does not become amorphous, but damage accumulation can eventually cause polygonization: transformed into a material consisting of very small grains</a:t>
            </a:r>
          </a:p>
          <a:p>
            <a:endParaRPr lang="en-US" sz="2000" dirty="0"/>
          </a:p>
          <a:p>
            <a:endParaRPr lang="en-US" sz="2000" dirty="0"/>
          </a:p>
          <a:p>
            <a:endParaRPr lang="en-US" sz="2000" dirty="0"/>
          </a:p>
        </p:txBody>
      </p:sp>
      <p:sp>
        <p:nvSpPr>
          <p:cNvPr id="5" name="Slide Number Placeholder 4">
            <a:extLst>
              <a:ext uri="{FF2B5EF4-FFF2-40B4-BE49-F238E27FC236}">
                <a16:creationId xmlns:a16="http://schemas.microsoft.com/office/drawing/2014/main" id="{61232C78-AEC2-7543-950C-5BE2E21D9EAB}"/>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7" name="Picture 6">
            <a:extLst>
              <a:ext uri="{FF2B5EF4-FFF2-40B4-BE49-F238E27FC236}">
                <a16:creationId xmlns:a16="http://schemas.microsoft.com/office/drawing/2014/main" id="{203F6D67-D098-534E-BE8E-7E834262E029}"/>
              </a:ext>
            </a:extLst>
          </p:cNvPr>
          <p:cNvPicPr>
            <a:picLocks noChangeAspect="1"/>
          </p:cNvPicPr>
          <p:nvPr/>
        </p:nvPicPr>
        <p:blipFill>
          <a:blip r:embed="rId2"/>
          <a:stretch>
            <a:fillRect/>
          </a:stretch>
        </p:blipFill>
        <p:spPr>
          <a:xfrm>
            <a:off x="5957075" y="3348136"/>
            <a:ext cx="3003815" cy="2236884"/>
          </a:xfrm>
          <a:prstGeom prst="rect">
            <a:avLst/>
          </a:prstGeom>
        </p:spPr>
      </p:pic>
      <p:pic>
        <p:nvPicPr>
          <p:cNvPr id="8" name="Picture 7">
            <a:extLst>
              <a:ext uri="{FF2B5EF4-FFF2-40B4-BE49-F238E27FC236}">
                <a16:creationId xmlns:a16="http://schemas.microsoft.com/office/drawing/2014/main" id="{FCE15732-A7E7-6540-807F-7F89C46C6702}"/>
              </a:ext>
            </a:extLst>
          </p:cNvPr>
          <p:cNvPicPr>
            <a:picLocks noChangeAspect="1"/>
          </p:cNvPicPr>
          <p:nvPr/>
        </p:nvPicPr>
        <p:blipFill>
          <a:blip r:embed="rId3"/>
          <a:stretch>
            <a:fillRect/>
          </a:stretch>
        </p:blipFill>
        <p:spPr>
          <a:xfrm>
            <a:off x="7501660" y="857449"/>
            <a:ext cx="2918460" cy="2448022"/>
          </a:xfrm>
          <a:prstGeom prst="rect">
            <a:avLst/>
          </a:prstGeom>
        </p:spPr>
      </p:pic>
      <p:pic>
        <p:nvPicPr>
          <p:cNvPr id="9" name="Picture 8">
            <a:extLst>
              <a:ext uri="{FF2B5EF4-FFF2-40B4-BE49-F238E27FC236}">
                <a16:creationId xmlns:a16="http://schemas.microsoft.com/office/drawing/2014/main" id="{0CF9D706-B520-DB48-82D5-5F14A99B804C}"/>
              </a:ext>
            </a:extLst>
          </p:cNvPr>
          <p:cNvPicPr>
            <a:picLocks noChangeAspect="1"/>
          </p:cNvPicPr>
          <p:nvPr/>
        </p:nvPicPr>
        <p:blipFill>
          <a:blip r:embed="rId4"/>
          <a:stretch>
            <a:fillRect/>
          </a:stretch>
        </p:blipFill>
        <p:spPr>
          <a:xfrm>
            <a:off x="8960890" y="3262805"/>
            <a:ext cx="3231109" cy="2335356"/>
          </a:xfrm>
          <a:prstGeom prst="rect">
            <a:avLst/>
          </a:prstGeom>
        </p:spPr>
      </p:pic>
    </p:spTree>
    <p:extLst>
      <p:ext uri="{BB962C8B-B14F-4D97-AF65-F5344CB8AC3E}">
        <p14:creationId xmlns:p14="http://schemas.microsoft.com/office/powerpoint/2010/main" val="251945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38483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CF0A-FB4F-F14A-9D10-B2D7EF59513F}"/>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DEF965F-60E3-9840-A7E1-862600FE55A8}"/>
              </a:ext>
            </a:extLst>
          </p:cNvPr>
          <p:cNvSpPr>
            <a:spLocks noGrp="1"/>
          </p:cNvSpPr>
          <p:nvPr>
            <p:ph idx="1"/>
          </p:nvPr>
        </p:nvSpPr>
        <p:spPr>
          <a:xfrm>
            <a:off x="609601" y="2160495"/>
            <a:ext cx="5930096" cy="3965670"/>
          </a:xfrm>
        </p:spPr>
        <p:txBody>
          <a:bodyPr/>
          <a:lstStyle/>
          <a:p>
            <a:r>
              <a:rPr lang="en-US" sz="2000" dirty="0"/>
              <a:t>When thermal recovery is not sufficiently efficient (at lower temperatures), the accumulation of defects at high burnup can lead to the instability of the crystalline structure, initiating a restructuring driven by the energy stored in the material</a:t>
            </a:r>
          </a:p>
          <a:p>
            <a:r>
              <a:rPr lang="en-US" sz="2000" dirty="0"/>
              <a:t>Strong capture occurs in the periphery of the fuel pellet, leading to Pu production and an increase is fissile density</a:t>
            </a:r>
          </a:p>
          <a:p>
            <a:r>
              <a:rPr lang="en-US" sz="2000" dirty="0"/>
              <a:t>In UO2, grains subdivide from 10mm size to 100-200 nm size, and a densely porous structure is formed (~20% porosity)</a:t>
            </a:r>
          </a:p>
          <a:p>
            <a:endParaRPr lang="en-US" sz="2000" dirty="0"/>
          </a:p>
        </p:txBody>
      </p:sp>
      <p:sp>
        <p:nvSpPr>
          <p:cNvPr id="4" name="Slide Number Placeholder 3">
            <a:extLst>
              <a:ext uri="{FF2B5EF4-FFF2-40B4-BE49-F238E27FC236}">
                <a16:creationId xmlns:a16="http://schemas.microsoft.com/office/drawing/2014/main" id="{BB5BCB2B-E992-4441-95C8-78A017C7D93C}"/>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5" name="Picture 4">
            <a:extLst>
              <a:ext uri="{FF2B5EF4-FFF2-40B4-BE49-F238E27FC236}">
                <a16:creationId xmlns:a16="http://schemas.microsoft.com/office/drawing/2014/main" id="{FBBCBAF5-E9B2-7248-9AE1-49352A7604D2}"/>
              </a:ext>
            </a:extLst>
          </p:cNvPr>
          <p:cNvPicPr>
            <a:picLocks noChangeAspect="1"/>
          </p:cNvPicPr>
          <p:nvPr/>
        </p:nvPicPr>
        <p:blipFill rotWithShape="1">
          <a:blip r:embed="rId2"/>
          <a:srcRect r="34452"/>
          <a:stretch/>
        </p:blipFill>
        <p:spPr>
          <a:xfrm>
            <a:off x="6680431" y="2571267"/>
            <a:ext cx="5511569" cy="2845685"/>
          </a:xfrm>
          <a:prstGeom prst="rect">
            <a:avLst/>
          </a:prstGeom>
        </p:spPr>
      </p:pic>
    </p:spTree>
    <p:extLst>
      <p:ext uri="{BB962C8B-B14F-4D97-AF65-F5344CB8AC3E}">
        <p14:creationId xmlns:p14="http://schemas.microsoft.com/office/powerpoint/2010/main" val="1011576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BC53A-0044-E74B-AB34-073F51252D99}"/>
              </a:ext>
            </a:extLst>
          </p:cNvPr>
          <p:cNvSpPr>
            <a:spLocks noGrp="1"/>
          </p:cNvSpPr>
          <p:nvPr>
            <p:ph type="title"/>
          </p:nvPr>
        </p:nvSpPr>
        <p:spPr/>
        <p:txBody>
          <a:bodyPr/>
          <a:lstStyle/>
          <a:p>
            <a:r>
              <a:rPr lang="en-US" dirty="0"/>
              <a:t>High Burnup Structure (HBS)</a:t>
            </a:r>
          </a:p>
        </p:txBody>
      </p:sp>
      <p:sp>
        <p:nvSpPr>
          <p:cNvPr id="3" name="Content Placeholder 2">
            <a:extLst>
              <a:ext uri="{FF2B5EF4-FFF2-40B4-BE49-F238E27FC236}">
                <a16:creationId xmlns:a16="http://schemas.microsoft.com/office/drawing/2014/main" id="{1993DC90-CC3F-2D46-ABBB-95604395731F}"/>
              </a:ext>
            </a:extLst>
          </p:cNvPr>
          <p:cNvSpPr>
            <a:spLocks noGrp="1"/>
          </p:cNvSpPr>
          <p:nvPr>
            <p:ph idx="1"/>
          </p:nvPr>
        </p:nvSpPr>
        <p:spPr>
          <a:xfrm>
            <a:off x="609600" y="2160495"/>
            <a:ext cx="5825924" cy="3965670"/>
          </a:xfrm>
        </p:spPr>
        <p:txBody>
          <a:bodyPr/>
          <a:lstStyle/>
          <a:p>
            <a:r>
              <a:rPr lang="en-US" sz="2000" dirty="0"/>
              <a:t>The increase of the relative porosity volume degrades the material conductivity and reduces the mean grain size</a:t>
            </a:r>
          </a:p>
          <a:p>
            <a:r>
              <a:rPr lang="en-US" sz="2000" dirty="0"/>
              <a:t>On the other hand, the intragranular irradiation defect-cleaning improves the fuel intrinsic thermal conductivity</a:t>
            </a:r>
          </a:p>
          <a:p>
            <a:r>
              <a:rPr lang="en-US" sz="2000" dirty="0"/>
              <a:t>Fission gas in HBS bubble is retained, not released</a:t>
            </a:r>
          </a:p>
          <a:p>
            <a:r>
              <a:rPr lang="en-US" sz="2000" dirty="0"/>
              <a:t>Exact mechanism of HBS formation is not understood</a:t>
            </a:r>
          </a:p>
          <a:p>
            <a:endParaRPr lang="en-US" sz="2000" dirty="0"/>
          </a:p>
        </p:txBody>
      </p:sp>
      <p:sp>
        <p:nvSpPr>
          <p:cNvPr id="4" name="Slide Number Placeholder 3">
            <a:extLst>
              <a:ext uri="{FF2B5EF4-FFF2-40B4-BE49-F238E27FC236}">
                <a16:creationId xmlns:a16="http://schemas.microsoft.com/office/drawing/2014/main" id="{EE9D85E4-BA66-354B-9C43-D5865BAE4DDE}"/>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pic>
        <p:nvPicPr>
          <p:cNvPr id="5" name="Picture 4">
            <a:extLst>
              <a:ext uri="{FF2B5EF4-FFF2-40B4-BE49-F238E27FC236}">
                <a16:creationId xmlns:a16="http://schemas.microsoft.com/office/drawing/2014/main" id="{49F41BE0-6844-054D-9C3D-11E7D80FABFF}"/>
              </a:ext>
            </a:extLst>
          </p:cNvPr>
          <p:cNvPicPr>
            <a:picLocks noChangeAspect="1"/>
          </p:cNvPicPr>
          <p:nvPr/>
        </p:nvPicPr>
        <p:blipFill>
          <a:blip r:embed="rId2"/>
          <a:stretch>
            <a:fillRect/>
          </a:stretch>
        </p:blipFill>
        <p:spPr>
          <a:xfrm rot="5400000">
            <a:off x="5469366" y="3270679"/>
            <a:ext cx="4691364" cy="1845104"/>
          </a:xfrm>
          <a:prstGeom prst="rect">
            <a:avLst/>
          </a:prstGeom>
        </p:spPr>
      </p:pic>
      <p:pic>
        <p:nvPicPr>
          <p:cNvPr id="6" name="Picture 5">
            <a:extLst>
              <a:ext uri="{FF2B5EF4-FFF2-40B4-BE49-F238E27FC236}">
                <a16:creationId xmlns:a16="http://schemas.microsoft.com/office/drawing/2014/main" id="{5A3D81E5-FE66-954A-BF79-8BA494556A9C}"/>
              </a:ext>
            </a:extLst>
          </p:cNvPr>
          <p:cNvPicPr>
            <a:picLocks noChangeAspect="1"/>
          </p:cNvPicPr>
          <p:nvPr/>
        </p:nvPicPr>
        <p:blipFill>
          <a:blip r:embed="rId3"/>
          <a:stretch>
            <a:fillRect/>
          </a:stretch>
        </p:blipFill>
        <p:spPr>
          <a:xfrm>
            <a:off x="8831895" y="2708475"/>
            <a:ext cx="3051205" cy="2250151"/>
          </a:xfrm>
          <a:prstGeom prst="rect">
            <a:avLst/>
          </a:prstGeom>
        </p:spPr>
      </p:pic>
    </p:spTree>
    <p:extLst>
      <p:ext uri="{BB962C8B-B14F-4D97-AF65-F5344CB8AC3E}">
        <p14:creationId xmlns:p14="http://schemas.microsoft.com/office/powerpoint/2010/main" val="1121759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8BA0-42A6-A64F-8F44-7F7EF31C5D2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B88DD44-0BE0-A042-9172-7CC2FCCE5BF0}"/>
              </a:ext>
            </a:extLst>
          </p:cNvPr>
          <p:cNvSpPr>
            <a:spLocks noGrp="1"/>
          </p:cNvSpPr>
          <p:nvPr>
            <p:ph idx="1"/>
          </p:nvPr>
        </p:nvSpPr>
        <p:spPr/>
        <p:txBody>
          <a:bodyPr/>
          <a:lstStyle/>
          <a:p>
            <a:r>
              <a:rPr lang="en-US" dirty="0"/>
              <a:t>Radiation damage leads to accumulation of defects in UO2, changing properties and microstructure</a:t>
            </a:r>
          </a:p>
          <a:p>
            <a:r>
              <a:rPr lang="en-US" dirty="0"/>
              <a:t>Thermal conductivity degrades with time</a:t>
            </a:r>
          </a:p>
          <a:p>
            <a:r>
              <a:rPr lang="en-US" dirty="0"/>
              <a:t>High Burnup Structure can form along the rim</a:t>
            </a:r>
          </a:p>
        </p:txBody>
      </p:sp>
      <p:sp>
        <p:nvSpPr>
          <p:cNvPr id="4" name="Slide Number Placeholder 3">
            <a:extLst>
              <a:ext uri="{FF2B5EF4-FFF2-40B4-BE49-F238E27FC236}">
                <a16:creationId xmlns:a16="http://schemas.microsoft.com/office/drawing/2014/main" id="{DC885E2B-791A-D443-8E7F-B7E36B01B98A}"/>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sp>
        <p:nvSpPr>
          <p:cNvPr id="5" name="TextBox 4">
            <a:extLst>
              <a:ext uri="{FF2B5EF4-FFF2-40B4-BE49-F238E27FC236}">
                <a16:creationId xmlns:a16="http://schemas.microsoft.com/office/drawing/2014/main" id="{491625F5-5A42-2141-8FA3-074BEB59B433}"/>
              </a:ext>
            </a:extLst>
          </p:cNvPr>
          <p:cNvSpPr txBox="1"/>
          <p:nvPr/>
        </p:nvSpPr>
        <p:spPr>
          <a:xfrm>
            <a:off x="1528763" y="74009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678366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70C7-CE6C-5547-AC6D-C21D39337040}"/>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6584AF6E-BD1C-B34D-83C7-E7FD53D0EBF4}"/>
              </a:ext>
            </a:extLst>
          </p:cNvPr>
          <p:cNvSpPr>
            <a:spLocks noGrp="1"/>
          </p:cNvSpPr>
          <p:nvPr>
            <p:ph idx="1"/>
          </p:nvPr>
        </p:nvSpPr>
        <p:spPr/>
        <p:txBody>
          <a:bodyPr/>
          <a:lstStyle/>
          <a:p>
            <a:r>
              <a:rPr lang="en-US" dirty="0"/>
              <a:t>MOOSE overview</a:t>
            </a:r>
          </a:p>
          <a:p>
            <a:r>
              <a:rPr lang="en-US" dirty="0"/>
              <a:t>Good to bring a laptop, or to work remotely, so we can move towards getting an active MOOSE build you have access to</a:t>
            </a:r>
          </a:p>
          <a:p>
            <a:endParaRPr lang="en-US" dirty="0"/>
          </a:p>
        </p:txBody>
      </p:sp>
      <p:sp>
        <p:nvSpPr>
          <p:cNvPr id="4" name="Slide Number Placeholder 3">
            <a:extLst>
              <a:ext uri="{FF2B5EF4-FFF2-40B4-BE49-F238E27FC236}">
                <a16:creationId xmlns:a16="http://schemas.microsoft.com/office/drawing/2014/main" id="{59189617-C31D-BB44-AFC3-B8DBC6EE5FDD}"/>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3000248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Fuel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34</a:t>
            </a:fld>
            <a:endParaRPr lang="en-US"/>
          </a:p>
        </p:txBody>
      </p:sp>
    </p:spTree>
    <p:extLst>
      <p:ext uri="{BB962C8B-B14F-4D97-AF65-F5344CB8AC3E}">
        <p14:creationId xmlns:p14="http://schemas.microsoft.com/office/powerpoint/2010/main" val="170485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6DFF3-E58B-B146-BCE3-A43817B9D6E1}"/>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A129C9FA-451C-AC4F-ADF5-351E29B22ABF}"/>
              </a:ext>
            </a:extLst>
          </p:cNvPr>
          <p:cNvSpPr>
            <a:spLocks noGrp="1"/>
          </p:cNvSpPr>
          <p:nvPr>
            <p:ph idx="1"/>
          </p:nvPr>
        </p:nvSpPr>
        <p:spPr>
          <a:xfrm>
            <a:off x="609600" y="2160495"/>
            <a:ext cx="7577797" cy="3965670"/>
          </a:xfrm>
        </p:spPr>
        <p:txBody>
          <a:bodyPr>
            <a:normAutofit fontScale="85000" lnSpcReduction="10000"/>
          </a:bodyPr>
          <a:lstStyle/>
          <a:p>
            <a:r>
              <a:rPr lang="en-US" dirty="0"/>
              <a:t>UO</a:t>
            </a:r>
            <a:r>
              <a:rPr lang="en-US" baseline="-25000" dirty="0"/>
              <a:t>2</a:t>
            </a:r>
            <a:r>
              <a:rPr lang="en-US" dirty="0"/>
              <a:t> is an ionic compound that must have balanced charges</a:t>
            </a:r>
          </a:p>
          <a:p>
            <a:r>
              <a:rPr lang="en-US" dirty="0"/>
              <a:t>What is the charge of a typical oxygen ion?</a:t>
            </a:r>
          </a:p>
          <a:p>
            <a:pPr lvl="1"/>
            <a:r>
              <a:rPr lang="en-US" dirty="0"/>
              <a:t>O</a:t>
            </a:r>
            <a:r>
              <a:rPr lang="en-US" baseline="30000" dirty="0"/>
              <a:t>2-</a:t>
            </a:r>
          </a:p>
          <a:p>
            <a:r>
              <a:rPr lang="en-US" sz="2200" dirty="0"/>
              <a:t>Uranium valance states</a:t>
            </a:r>
          </a:p>
          <a:p>
            <a:pPr lvl="1"/>
            <a:r>
              <a:rPr lang="en-US" dirty="0"/>
              <a:t>Possible:  U</a:t>
            </a:r>
            <a:r>
              <a:rPr lang="en-US" baseline="30000" dirty="0"/>
              <a:t>3+</a:t>
            </a:r>
            <a:r>
              <a:rPr lang="en-US" dirty="0"/>
              <a:t>, U</a:t>
            </a:r>
            <a:r>
              <a:rPr lang="en-US" baseline="30000" dirty="0"/>
              <a:t>4+</a:t>
            </a:r>
            <a:r>
              <a:rPr lang="en-US" dirty="0"/>
              <a:t>, U</a:t>
            </a:r>
            <a:r>
              <a:rPr lang="en-US" baseline="30000" dirty="0"/>
              <a:t>5+</a:t>
            </a:r>
            <a:r>
              <a:rPr lang="en-US" dirty="0"/>
              <a:t>, U</a:t>
            </a:r>
            <a:r>
              <a:rPr lang="en-US" baseline="30000" dirty="0"/>
              <a:t>6+</a:t>
            </a:r>
            <a:endParaRPr lang="en-US" dirty="0"/>
          </a:p>
          <a:p>
            <a:pPr lvl="1"/>
            <a:r>
              <a:rPr lang="en-US" dirty="0"/>
              <a:t>Most stable:  U</a:t>
            </a:r>
            <a:r>
              <a:rPr lang="en-US" baseline="30000" dirty="0"/>
              <a:t>4+</a:t>
            </a:r>
            <a:r>
              <a:rPr lang="en-US" dirty="0"/>
              <a:t>, U</a:t>
            </a:r>
            <a:r>
              <a:rPr lang="en-US" baseline="30000" dirty="0"/>
              <a:t>5+</a:t>
            </a:r>
            <a:r>
              <a:rPr lang="en-US" dirty="0"/>
              <a:t>, U</a:t>
            </a:r>
            <a:r>
              <a:rPr lang="en-US" baseline="30000" dirty="0"/>
              <a:t>6+</a:t>
            </a:r>
          </a:p>
          <a:p>
            <a:pPr lvl="1"/>
            <a:r>
              <a:rPr lang="en-US" dirty="0"/>
              <a:t>Beyond UO2, can have U4O9, U3O8, UO3</a:t>
            </a:r>
          </a:p>
          <a:p>
            <a:r>
              <a:rPr lang="en-US" dirty="0"/>
              <a:t>The structure is very stable all the way up to the melting temperature and down to extremely low temperatures, even with irradiation damage</a:t>
            </a:r>
          </a:p>
          <a:p>
            <a:r>
              <a:rPr lang="en-US" dirty="0"/>
              <a:t>There is space in the uranium lattice that can accommodate fission products</a:t>
            </a:r>
          </a:p>
        </p:txBody>
      </p:sp>
      <p:sp>
        <p:nvSpPr>
          <p:cNvPr id="4" name="Slide Number Placeholder 3">
            <a:extLst>
              <a:ext uri="{FF2B5EF4-FFF2-40B4-BE49-F238E27FC236}">
                <a16:creationId xmlns:a16="http://schemas.microsoft.com/office/drawing/2014/main" id="{2540EE1F-BA2C-8841-B9B2-3A759C6D6227}"/>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pic>
        <p:nvPicPr>
          <p:cNvPr id="5" name="Picture 4">
            <a:extLst>
              <a:ext uri="{FF2B5EF4-FFF2-40B4-BE49-F238E27FC236}">
                <a16:creationId xmlns:a16="http://schemas.microsoft.com/office/drawing/2014/main" id="{A26A66D6-9877-C742-9705-99925E3FFF29}"/>
              </a:ext>
            </a:extLst>
          </p:cNvPr>
          <p:cNvPicPr>
            <a:picLocks noChangeAspect="1"/>
          </p:cNvPicPr>
          <p:nvPr/>
        </p:nvPicPr>
        <p:blipFill>
          <a:blip r:embed="rId2"/>
          <a:stretch>
            <a:fillRect/>
          </a:stretch>
        </p:blipFill>
        <p:spPr>
          <a:xfrm>
            <a:off x="8440615" y="2342234"/>
            <a:ext cx="2942207" cy="2726924"/>
          </a:xfrm>
          <a:prstGeom prst="rect">
            <a:avLst/>
          </a:prstGeom>
        </p:spPr>
      </p:pic>
    </p:spTree>
    <p:extLst>
      <p:ext uri="{BB962C8B-B14F-4D97-AF65-F5344CB8AC3E}">
        <p14:creationId xmlns:p14="http://schemas.microsoft.com/office/powerpoint/2010/main" val="3217481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F221F-1537-8F40-9633-747DE9547868}"/>
              </a:ext>
            </a:extLst>
          </p:cNvPr>
          <p:cNvSpPr>
            <a:spLocks noGrp="1"/>
          </p:cNvSpPr>
          <p:nvPr>
            <p:ph type="title"/>
          </p:nvPr>
        </p:nvSpPr>
        <p:spPr/>
        <p:txBody>
          <a:bodyPr/>
          <a:lstStyle/>
          <a:p>
            <a:r>
              <a:rPr lang="en-US" dirty="0"/>
              <a:t>O/M ratio</a:t>
            </a:r>
          </a:p>
        </p:txBody>
      </p:sp>
      <p:sp>
        <p:nvSpPr>
          <p:cNvPr id="3" name="Content Placeholder 2">
            <a:extLst>
              <a:ext uri="{FF2B5EF4-FFF2-40B4-BE49-F238E27FC236}">
                <a16:creationId xmlns:a16="http://schemas.microsoft.com/office/drawing/2014/main" id="{77E2533A-69FC-7A4B-B7C0-5B1BFC16DA3D}"/>
              </a:ext>
            </a:extLst>
          </p:cNvPr>
          <p:cNvSpPr>
            <a:spLocks noGrp="1"/>
          </p:cNvSpPr>
          <p:nvPr>
            <p:ph idx="1"/>
          </p:nvPr>
        </p:nvSpPr>
        <p:spPr>
          <a:xfrm>
            <a:off x="609600" y="2160495"/>
            <a:ext cx="7355476" cy="3965670"/>
          </a:xfrm>
        </p:spPr>
        <p:txBody>
          <a:bodyPr>
            <a:noAutofit/>
          </a:bodyPr>
          <a:lstStyle/>
          <a:p>
            <a:r>
              <a:rPr lang="en-US" sz="2000" dirty="0"/>
              <a:t>The ratio of oxygen to uranium metal (O/M ratio) can vary</a:t>
            </a:r>
          </a:p>
          <a:p>
            <a:r>
              <a:rPr lang="en-US" sz="2000" dirty="0"/>
              <a:t>This is the stoichiometry</a:t>
            </a:r>
          </a:p>
          <a:p>
            <a:r>
              <a:rPr lang="en-US" sz="2000" dirty="0"/>
              <a:t>The homogeneity range of uranium dioxide extends to both hypo- and </a:t>
            </a:r>
            <a:r>
              <a:rPr lang="en-US" sz="2000" dirty="0" err="1"/>
              <a:t>hyperstoichiometric</a:t>
            </a:r>
            <a:r>
              <a:rPr lang="en-US" sz="2000" dirty="0"/>
              <a:t> compositions in oxygen</a:t>
            </a:r>
          </a:p>
          <a:p>
            <a:r>
              <a:rPr lang="en-US" sz="2000" dirty="0"/>
              <a:t>The minimum and maximum oxygen contents in the dioxide correspond to the compounds with the formula of respectively UO</a:t>
            </a:r>
            <a:r>
              <a:rPr lang="en-US" sz="2000" baseline="-25000" dirty="0"/>
              <a:t>1.67</a:t>
            </a:r>
            <a:r>
              <a:rPr lang="en-US" sz="2000" dirty="0"/>
              <a:t> at 2720 K and UO</a:t>
            </a:r>
            <a:r>
              <a:rPr lang="en-US" sz="2000" baseline="-25000" dirty="0"/>
              <a:t>2.25</a:t>
            </a:r>
            <a:r>
              <a:rPr lang="en-US" sz="2000" dirty="0"/>
              <a:t> at approximately 2030 K</a:t>
            </a:r>
          </a:p>
          <a:p>
            <a:r>
              <a:rPr lang="en-US" sz="2000" dirty="0"/>
              <a:t>Will the O/M ratio go up or down during reactor operation?</a:t>
            </a:r>
          </a:p>
          <a:p>
            <a:pPr lvl="1"/>
            <a:r>
              <a:rPr lang="en-US" sz="2000" dirty="0"/>
              <a:t>It is complicated, because of the formation of fission products that also react with the oxygen, and O interaction with Zr cladding</a:t>
            </a:r>
          </a:p>
          <a:p>
            <a:endParaRPr lang="en-US" sz="2000" dirty="0"/>
          </a:p>
        </p:txBody>
      </p:sp>
      <p:sp>
        <p:nvSpPr>
          <p:cNvPr id="4" name="Slide Number Placeholder 3">
            <a:extLst>
              <a:ext uri="{FF2B5EF4-FFF2-40B4-BE49-F238E27FC236}">
                <a16:creationId xmlns:a16="http://schemas.microsoft.com/office/drawing/2014/main" id="{931C4413-5012-E244-B057-262BEE08DE26}"/>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pic>
        <p:nvPicPr>
          <p:cNvPr id="5" name="Picture 1" descr="Figure 3-2 Partial phase diagram of the uranium-oxygen system, NB_Vertical lines represent the UO2 and U4O9 compounds.png">
            <a:extLst>
              <a:ext uri="{FF2B5EF4-FFF2-40B4-BE49-F238E27FC236}">
                <a16:creationId xmlns:a16="http://schemas.microsoft.com/office/drawing/2014/main" id="{9EC57A29-14B2-364D-812E-0E953FF974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65076" y="1798993"/>
            <a:ext cx="3709123" cy="4557358"/>
          </a:xfrm>
          <a:prstGeom prst="rect">
            <a:avLst/>
          </a:prstGeom>
          <a:noFill/>
          <a:ln w="6350">
            <a:solidFill>
              <a:srgbClr val="D4AD6F"/>
            </a:solidFill>
          </a:ln>
        </p:spPr>
      </p:pic>
    </p:spTree>
    <p:extLst>
      <p:ext uri="{BB962C8B-B14F-4D97-AF65-F5344CB8AC3E}">
        <p14:creationId xmlns:p14="http://schemas.microsoft.com/office/powerpoint/2010/main" val="237119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1A80-3A7B-854C-9CB0-FA06D4F016C6}"/>
              </a:ext>
            </a:extLst>
          </p:cNvPr>
          <p:cNvSpPr>
            <a:spLocks noGrp="1"/>
          </p:cNvSpPr>
          <p:nvPr>
            <p:ph type="title"/>
          </p:nvPr>
        </p:nvSpPr>
        <p:spPr/>
        <p:txBody>
          <a:bodyPr/>
          <a:lstStyle/>
          <a:p>
            <a:r>
              <a:rPr lang="en-US" dirty="0"/>
              <a:t>Excess O</a:t>
            </a:r>
          </a:p>
        </p:txBody>
      </p:sp>
      <p:sp>
        <p:nvSpPr>
          <p:cNvPr id="3" name="Content Placeholder 2">
            <a:extLst>
              <a:ext uri="{FF2B5EF4-FFF2-40B4-BE49-F238E27FC236}">
                <a16:creationId xmlns:a16="http://schemas.microsoft.com/office/drawing/2014/main" id="{ADF2B08F-5F98-6940-AA96-E5383E87F1C0}"/>
              </a:ext>
            </a:extLst>
          </p:cNvPr>
          <p:cNvSpPr>
            <a:spLocks noGrp="1"/>
          </p:cNvSpPr>
          <p:nvPr>
            <p:ph idx="1"/>
          </p:nvPr>
        </p:nvSpPr>
        <p:spPr>
          <a:xfrm>
            <a:off x="609600" y="2160495"/>
            <a:ext cx="6070600" cy="3965670"/>
          </a:xfrm>
        </p:spPr>
        <p:txBody>
          <a:bodyPr/>
          <a:lstStyle/>
          <a:p>
            <a:r>
              <a:rPr lang="en-US" sz="2000" dirty="0"/>
              <a:t>The crystal structure of UO</a:t>
            </a:r>
            <a:r>
              <a:rPr lang="en-US" sz="2000" baseline="-25000" dirty="0"/>
              <a:t>2</a:t>
            </a:r>
            <a:r>
              <a:rPr lang="en-US" sz="2000" dirty="0"/>
              <a:t> can accommodate extra oxygen</a:t>
            </a:r>
          </a:p>
          <a:p>
            <a:r>
              <a:rPr lang="en-US" sz="2000" dirty="0"/>
              <a:t>Excess oxygen resides at interstitial locations</a:t>
            </a:r>
          </a:p>
          <a:p>
            <a:r>
              <a:rPr lang="en-US" sz="2000" dirty="0"/>
              <a:t>Oxygen in neighboring sites is displaced</a:t>
            </a:r>
          </a:p>
          <a:p>
            <a:r>
              <a:rPr lang="en-US" sz="2000" dirty="0"/>
              <a:t>Cation valence increases to maintain electrical neutrality</a:t>
            </a:r>
          </a:p>
          <a:p>
            <a:r>
              <a:rPr lang="en-US" sz="2000" dirty="0"/>
              <a:t>Fuel fabricated to be nearly stoichiometric; i.e., UO2.00± because:</a:t>
            </a:r>
          </a:p>
          <a:p>
            <a:pPr lvl="1"/>
            <a:r>
              <a:rPr lang="en-US" sz="2000" dirty="0"/>
              <a:t>It is the most stable</a:t>
            </a:r>
          </a:p>
          <a:p>
            <a:pPr lvl="1"/>
            <a:r>
              <a:rPr lang="en-US" sz="2000" dirty="0"/>
              <a:t>It has the highest melting temperature</a:t>
            </a:r>
          </a:p>
          <a:p>
            <a:endParaRPr lang="en-US" sz="2000" dirty="0"/>
          </a:p>
          <a:p>
            <a:endParaRPr lang="en-US" sz="2000" dirty="0"/>
          </a:p>
        </p:txBody>
      </p:sp>
      <p:sp>
        <p:nvSpPr>
          <p:cNvPr id="4" name="Slide Number Placeholder 3">
            <a:extLst>
              <a:ext uri="{FF2B5EF4-FFF2-40B4-BE49-F238E27FC236}">
                <a16:creationId xmlns:a16="http://schemas.microsoft.com/office/drawing/2014/main" id="{1AD8DBCF-FCBF-9F42-8DD6-41331E4AC17B}"/>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grpSp>
        <p:nvGrpSpPr>
          <p:cNvPr id="5" name="Group 4">
            <a:extLst>
              <a:ext uri="{FF2B5EF4-FFF2-40B4-BE49-F238E27FC236}">
                <a16:creationId xmlns:a16="http://schemas.microsoft.com/office/drawing/2014/main" id="{47FF67A4-FC9F-8A44-9633-BEE710A4913C}"/>
              </a:ext>
            </a:extLst>
          </p:cNvPr>
          <p:cNvGrpSpPr/>
          <p:nvPr/>
        </p:nvGrpSpPr>
        <p:grpSpPr>
          <a:xfrm>
            <a:off x="6850966" y="2289996"/>
            <a:ext cx="4395779" cy="3836169"/>
            <a:chOff x="2374110" y="764704"/>
            <a:chExt cx="4395779" cy="3836169"/>
          </a:xfrm>
        </p:grpSpPr>
        <p:pic>
          <p:nvPicPr>
            <p:cNvPr id="6" name="Picture 2">
              <a:extLst>
                <a:ext uri="{FF2B5EF4-FFF2-40B4-BE49-F238E27FC236}">
                  <a16:creationId xmlns:a16="http://schemas.microsoft.com/office/drawing/2014/main" id="{C78C5330-CDB0-554E-9316-160E846B95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74110" y="764704"/>
              <a:ext cx="4395779" cy="3816424"/>
            </a:xfrm>
            <a:prstGeom prst="rect">
              <a:avLst/>
            </a:prstGeom>
            <a:noFill/>
            <a:ln w="6350">
              <a:solidFill>
                <a:srgbClr val="D4AD6F"/>
              </a:solidFill>
              <a:miter lim="800000"/>
              <a:headEnd/>
              <a:tailEnd/>
            </a:ln>
          </p:spPr>
        </p:pic>
        <p:sp>
          <p:nvSpPr>
            <p:cNvPr id="7" name="Rectangle 6">
              <a:extLst>
                <a:ext uri="{FF2B5EF4-FFF2-40B4-BE49-F238E27FC236}">
                  <a16:creationId xmlns:a16="http://schemas.microsoft.com/office/drawing/2014/main" id="{7A0BBCF2-7D74-0D44-892A-9D3002BB1E26}"/>
                </a:ext>
              </a:extLst>
            </p:cNvPr>
            <p:cNvSpPr/>
            <p:nvPr/>
          </p:nvSpPr>
          <p:spPr>
            <a:xfrm>
              <a:off x="5220072" y="4293096"/>
              <a:ext cx="1531125" cy="307777"/>
            </a:xfrm>
            <a:prstGeom prst="rect">
              <a:avLst/>
            </a:prstGeom>
          </p:spPr>
          <p:txBody>
            <a:bodyPr wrap="none">
              <a:spAutoFit/>
            </a:bodyPr>
            <a:lstStyle/>
            <a:p>
              <a:r>
                <a:rPr lang="en-GB" sz="1400" dirty="0">
                  <a:latin typeface="Arial Narrow" pitchFamily="34" charset="0"/>
                </a:rPr>
                <a:t>[after </a:t>
              </a:r>
              <a:r>
                <a:rPr lang="en-GB" sz="1400" dirty="0" err="1">
                  <a:latin typeface="Arial Narrow" pitchFamily="34" charset="0"/>
                </a:rPr>
                <a:t>Olander</a:t>
              </a:r>
              <a:r>
                <a:rPr lang="en-GB" sz="1400" dirty="0">
                  <a:latin typeface="Arial Narrow" pitchFamily="34" charset="0"/>
                </a:rPr>
                <a:t>, 1976]</a:t>
              </a:r>
              <a:endParaRPr lang="en-US" sz="1400" dirty="0">
                <a:latin typeface="Arial Narrow" pitchFamily="34" charset="0"/>
              </a:endParaRPr>
            </a:p>
          </p:txBody>
        </p:sp>
      </p:grpSp>
    </p:spTree>
    <p:extLst>
      <p:ext uri="{BB962C8B-B14F-4D97-AF65-F5344CB8AC3E}">
        <p14:creationId xmlns:p14="http://schemas.microsoft.com/office/powerpoint/2010/main" val="419477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much everything we have learned so far, nothing changes once the fuel and cladding reach steady state</a:t>
            </a:r>
          </a:p>
        </p:txBody>
      </p:sp>
      <p:pic>
        <p:nvPicPr>
          <p:cNvPr id="4" name="Picture 3"/>
          <p:cNvPicPr>
            <a:picLocks noChangeAspect="1"/>
          </p:cNvPicPr>
          <p:nvPr/>
        </p:nvPicPr>
        <p:blipFill>
          <a:blip r:embed="rId2"/>
          <a:stretch>
            <a:fillRect/>
          </a:stretch>
        </p:blipFill>
        <p:spPr>
          <a:xfrm>
            <a:off x="3117290" y="2105135"/>
            <a:ext cx="5957420" cy="4468065"/>
          </a:xfrm>
          <a:prstGeom prst="rect">
            <a:avLst/>
          </a:prstGeom>
        </p:spPr>
      </p:pic>
    </p:spTree>
    <p:extLst>
      <p:ext uri="{BB962C8B-B14F-4D97-AF65-F5344CB8AC3E}">
        <p14:creationId xmlns:p14="http://schemas.microsoft.com/office/powerpoint/2010/main" val="100334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1941" y="2249860"/>
            <a:ext cx="3767442" cy="387889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9769" y="2249860"/>
            <a:ext cx="4291021" cy="4034969"/>
          </a:xfrm>
          <a:prstGeom prst="rect">
            <a:avLst/>
          </a:prstGeom>
        </p:spPr>
      </p:pic>
      <p:sp>
        <p:nvSpPr>
          <p:cNvPr id="2" name="Title 1"/>
          <p:cNvSpPr>
            <a:spLocks noGrp="1"/>
          </p:cNvSpPr>
          <p:nvPr>
            <p:ph type="title"/>
          </p:nvPr>
        </p:nvSpPr>
        <p:spPr>
          <a:xfrm>
            <a:off x="609600" y="900114"/>
            <a:ext cx="10972800" cy="413679"/>
          </a:xfrm>
        </p:spPr>
        <p:txBody>
          <a:bodyPr/>
          <a:lstStyle/>
          <a:p>
            <a:r>
              <a:rPr lang="en-US" dirty="0"/>
              <a:t>Fuel is dynamic!</a:t>
            </a:r>
          </a:p>
        </p:txBody>
      </p:sp>
    </p:spTree>
    <p:extLst>
      <p:ext uri="{BB962C8B-B14F-4D97-AF65-F5344CB8AC3E}">
        <p14:creationId xmlns:p14="http://schemas.microsoft.com/office/powerpoint/2010/main" val="344870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143B-CF69-8C40-AB7C-96BADEC1067B}"/>
              </a:ext>
            </a:extLst>
          </p:cNvPr>
          <p:cNvSpPr>
            <a:spLocks noGrp="1"/>
          </p:cNvSpPr>
          <p:nvPr>
            <p:ph type="title"/>
          </p:nvPr>
        </p:nvSpPr>
        <p:spPr/>
        <p:txBody>
          <a:bodyPr/>
          <a:lstStyle/>
          <a:p>
            <a:r>
              <a:rPr lang="en-US" dirty="0"/>
              <a:t>Property changes due to microstructure evolution during reactor operation must be considered</a:t>
            </a:r>
          </a:p>
        </p:txBody>
      </p:sp>
      <p:sp>
        <p:nvSpPr>
          <p:cNvPr id="4" name="Slide Number Placeholder 3">
            <a:extLst>
              <a:ext uri="{FF2B5EF4-FFF2-40B4-BE49-F238E27FC236}">
                <a16:creationId xmlns:a16="http://schemas.microsoft.com/office/drawing/2014/main" id="{85A48EAC-B07C-0B4D-9A78-91859236E7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4255F991-E476-2C40-BD95-C70A6F0E4210}"/>
              </a:ext>
            </a:extLst>
          </p:cNvPr>
          <p:cNvGrpSpPr>
            <a:grpSpLocks noChangeAspect="1"/>
          </p:cNvGrpSpPr>
          <p:nvPr/>
        </p:nvGrpSpPr>
        <p:grpSpPr>
          <a:xfrm>
            <a:off x="1718604" y="1990209"/>
            <a:ext cx="8741098" cy="4663440"/>
            <a:chOff x="1447760" y="1968501"/>
            <a:chExt cx="9120188" cy="4865687"/>
          </a:xfrm>
        </p:grpSpPr>
        <p:pic>
          <p:nvPicPr>
            <p:cNvPr id="5" name="Picture 30" descr="b473147c-527d-419f-a8d7-d3a9f3d71929.jpg">
              <a:extLst>
                <a:ext uri="{FF2B5EF4-FFF2-40B4-BE49-F238E27FC236}">
                  <a16:creationId xmlns:a16="http://schemas.microsoft.com/office/drawing/2014/main" id="{53B27BCA-3AB6-4544-A931-D0853709259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9985" y="3911601"/>
              <a:ext cx="1541463" cy="1157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Left-Right Arrow 5">
              <a:extLst>
                <a:ext uri="{FF2B5EF4-FFF2-40B4-BE49-F238E27FC236}">
                  <a16:creationId xmlns:a16="http://schemas.microsoft.com/office/drawing/2014/main" id="{CD895D0E-2C71-5D4F-B743-BC7207E25B0F}"/>
                </a:ext>
              </a:extLst>
            </p:cNvPr>
            <p:cNvSpPr/>
            <p:nvPr/>
          </p:nvSpPr>
          <p:spPr bwMode="auto">
            <a:xfrm>
              <a:off x="2768560" y="1968501"/>
              <a:ext cx="7388225" cy="133350"/>
            </a:xfrm>
            <a:prstGeom prst="lef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6600"/>
                </a:solidFill>
                <a:effectLst/>
                <a:uLnTx/>
                <a:uFillTx/>
                <a:latin typeface="Times New Roman" pitchFamily="18" charset="0"/>
                <a:ea typeface="+mn-ea"/>
                <a:cs typeface="+mn-cs"/>
              </a:endParaRPr>
            </a:p>
          </p:txBody>
        </p:sp>
        <p:cxnSp>
          <p:nvCxnSpPr>
            <p:cNvPr id="7" name="Straight Connector 5">
              <a:extLst>
                <a:ext uri="{FF2B5EF4-FFF2-40B4-BE49-F238E27FC236}">
                  <a16:creationId xmlns:a16="http://schemas.microsoft.com/office/drawing/2014/main" id="{FF37CD17-673D-474F-8AF2-2DC173D83F17}"/>
                </a:ext>
              </a:extLst>
            </p:cNvPr>
            <p:cNvCxnSpPr>
              <a:cxnSpLocks noChangeShapeType="1"/>
            </p:cNvCxnSpPr>
            <p:nvPr/>
          </p:nvCxnSpPr>
          <p:spPr bwMode="auto">
            <a:xfrm rot="5400000">
              <a:off x="282650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8" name="Straight Connector 6">
              <a:extLst>
                <a:ext uri="{FF2B5EF4-FFF2-40B4-BE49-F238E27FC236}">
                  <a16:creationId xmlns:a16="http://schemas.microsoft.com/office/drawing/2014/main" id="{75BA7104-3BEC-8F49-9A57-9DE5739DED72}"/>
                </a:ext>
              </a:extLst>
            </p:cNvPr>
            <p:cNvCxnSpPr>
              <a:cxnSpLocks noChangeShapeType="1"/>
            </p:cNvCxnSpPr>
            <p:nvPr/>
          </p:nvCxnSpPr>
          <p:spPr bwMode="auto">
            <a:xfrm rot="5400000">
              <a:off x="42457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Connector 7">
              <a:extLst>
                <a:ext uri="{FF2B5EF4-FFF2-40B4-BE49-F238E27FC236}">
                  <a16:creationId xmlns:a16="http://schemas.microsoft.com/office/drawing/2014/main" id="{DD17C84E-773F-F24B-8032-24DDEB710C67}"/>
                </a:ext>
              </a:extLst>
            </p:cNvPr>
            <p:cNvCxnSpPr>
              <a:cxnSpLocks noChangeShapeType="1"/>
            </p:cNvCxnSpPr>
            <p:nvPr/>
          </p:nvCxnSpPr>
          <p:spPr bwMode="auto">
            <a:xfrm rot="5400000">
              <a:off x="5663367"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0" name="Straight Connector 8">
              <a:extLst>
                <a:ext uri="{FF2B5EF4-FFF2-40B4-BE49-F238E27FC236}">
                  <a16:creationId xmlns:a16="http://schemas.microsoft.com/office/drawing/2014/main" id="{ED8E704A-0E54-6449-99B2-539E417A8CA2}"/>
                </a:ext>
              </a:extLst>
            </p:cNvPr>
            <p:cNvCxnSpPr>
              <a:cxnSpLocks noChangeShapeType="1"/>
            </p:cNvCxnSpPr>
            <p:nvPr/>
          </p:nvCxnSpPr>
          <p:spPr bwMode="auto">
            <a:xfrm rot="5400000">
              <a:off x="7082592" y="2034382"/>
              <a:ext cx="133350"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1" name="Straight Connector 10">
              <a:extLst>
                <a:ext uri="{FF2B5EF4-FFF2-40B4-BE49-F238E27FC236}">
                  <a16:creationId xmlns:a16="http://schemas.microsoft.com/office/drawing/2014/main" id="{F715C75C-0894-AF4D-951B-64C683CDA8EA}"/>
                </a:ext>
              </a:extLst>
            </p:cNvPr>
            <p:cNvCxnSpPr>
              <a:cxnSpLocks noChangeShapeType="1"/>
            </p:cNvCxnSpPr>
            <p:nvPr/>
          </p:nvCxnSpPr>
          <p:spPr bwMode="auto">
            <a:xfrm rot="5400000">
              <a:off x="8500229"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2" name="Straight Connector 12">
              <a:extLst>
                <a:ext uri="{FF2B5EF4-FFF2-40B4-BE49-F238E27FC236}">
                  <a16:creationId xmlns:a16="http://schemas.microsoft.com/office/drawing/2014/main" id="{9A9526D6-27DC-F546-B4FC-6E26C9B4C444}"/>
                </a:ext>
              </a:extLst>
            </p:cNvPr>
            <p:cNvCxnSpPr>
              <a:cxnSpLocks noChangeShapeType="1"/>
            </p:cNvCxnSpPr>
            <p:nvPr/>
          </p:nvCxnSpPr>
          <p:spPr bwMode="auto">
            <a:xfrm rot="5400000">
              <a:off x="9919454" y="2034382"/>
              <a:ext cx="13335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grpSp>
          <p:nvGrpSpPr>
            <p:cNvPr id="13" name="Group 12">
              <a:extLst>
                <a:ext uri="{FF2B5EF4-FFF2-40B4-BE49-F238E27FC236}">
                  <a16:creationId xmlns:a16="http://schemas.microsoft.com/office/drawing/2014/main" id="{6E13CDAF-6A7A-0144-96B0-A6978E63323E}"/>
                </a:ext>
              </a:extLst>
            </p:cNvPr>
            <p:cNvGrpSpPr>
              <a:grpSpLocks/>
            </p:cNvGrpSpPr>
            <p:nvPr/>
          </p:nvGrpSpPr>
          <p:grpSpPr bwMode="auto">
            <a:xfrm>
              <a:off x="3682960" y="2300288"/>
              <a:ext cx="2632075" cy="4533900"/>
              <a:chOff x="2213503" y="2324100"/>
              <a:chExt cx="2631751" cy="4533900"/>
            </a:xfrm>
          </p:grpSpPr>
          <p:sp>
            <p:nvSpPr>
              <p:cNvPr id="14" name="TextBox 13">
                <a:extLst>
                  <a:ext uri="{FF2B5EF4-FFF2-40B4-BE49-F238E27FC236}">
                    <a16:creationId xmlns:a16="http://schemas.microsoft.com/office/drawing/2014/main" id="{0B0471F4-2466-9146-BCB3-50B1C05013DB}"/>
                  </a:ext>
                </a:extLst>
              </p:cNvPr>
              <p:cNvSpPr txBox="1"/>
              <p:nvPr/>
            </p:nvSpPr>
            <p:spPr>
              <a:xfrm>
                <a:off x="2897632" y="2324100"/>
                <a:ext cx="1947622" cy="12779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Mid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diffusion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clustering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gas segregation to GB and voids</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nucleation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nvGrpSpPr>
              <p:cNvPr id="15" name="Group 28">
                <a:extLst>
                  <a:ext uri="{FF2B5EF4-FFF2-40B4-BE49-F238E27FC236}">
                    <a16:creationId xmlns:a16="http://schemas.microsoft.com/office/drawing/2014/main" id="{DC36340F-4E35-2344-B15F-A09C8A227AC9}"/>
                  </a:ext>
                </a:extLst>
              </p:cNvPr>
              <p:cNvGrpSpPr>
                <a:grpSpLocks noChangeAspect="1"/>
              </p:cNvGrpSpPr>
              <p:nvPr/>
            </p:nvGrpSpPr>
            <p:grpSpPr bwMode="auto">
              <a:xfrm>
                <a:off x="3064801" y="3505200"/>
                <a:ext cx="1624013" cy="1890713"/>
                <a:chOff x="5925856" y="2306638"/>
                <a:chExt cx="1562581" cy="1820306"/>
              </a:xfrm>
            </p:grpSpPr>
            <p:pic>
              <p:nvPicPr>
                <p:cNvPr id="17" name="Picture 10">
                  <a:extLst>
                    <a:ext uri="{FF2B5EF4-FFF2-40B4-BE49-F238E27FC236}">
                      <a16:creationId xmlns:a16="http://schemas.microsoft.com/office/drawing/2014/main" id="{741D4D4D-25C7-A145-81A0-993E2FD4C7F8}"/>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097589" y="2306638"/>
                  <a:ext cx="1296988"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8231320-218C-CD43-990A-4A7D5936F006}"/>
                    </a:ext>
                  </a:extLst>
                </p:cNvPr>
                <p:cNvSpPr txBox="1">
                  <a:spLocks noChangeArrowheads="1"/>
                </p:cNvSpPr>
                <p:nvPr/>
              </p:nvSpPr>
              <p:spPr bwMode="auto">
                <a:xfrm>
                  <a:off x="5925856" y="3919538"/>
                  <a:ext cx="1562581" cy="207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Zinkle and Singh 2000</a:t>
                  </a:r>
                </a:p>
              </p:txBody>
            </p:sp>
          </p:grpSp>
          <p:pic>
            <p:nvPicPr>
              <p:cNvPr id="16" name="Picture 3" descr="fuel.pdf">
                <a:extLst>
                  <a:ext uri="{FF2B5EF4-FFF2-40B4-BE49-F238E27FC236}">
                    <a16:creationId xmlns:a16="http://schemas.microsoft.com/office/drawing/2014/main" id="{F04C9481-EA44-AF48-80C9-7CA6F91802E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3503" y="5359400"/>
                <a:ext cx="2046288" cy="149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588C2DC-D90B-9744-853E-F4F6C408C76C}"/>
                </a:ext>
              </a:extLst>
            </p:cNvPr>
            <p:cNvGrpSpPr>
              <a:grpSpLocks/>
            </p:cNvGrpSpPr>
            <p:nvPr/>
          </p:nvGrpSpPr>
          <p:grpSpPr bwMode="auto">
            <a:xfrm>
              <a:off x="6061035" y="2300288"/>
              <a:ext cx="2471738" cy="4244975"/>
              <a:chOff x="4591264" y="2324100"/>
              <a:chExt cx="2471727" cy="4244270"/>
            </a:xfrm>
          </p:grpSpPr>
          <p:sp>
            <p:nvSpPr>
              <p:cNvPr id="21" name="TextBox 20">
                <a:extLst>
                  <a:ext uri="{FF2B5EF4-FFF2-40B4-BE49-F238E27FC236}">
                    <a16:creationId xmlns:a16="http://schemas.microsoft.com/office/drawing/2014/main" id="{4143EA9F-E619-4645-8B23-589E99792613}"/>
                  </a:ext>
                </a:extLst>
              </p:cNvPr>
              <p:cNvSpPr txBox="1"/>
              <p:nvPr/>
            </p:nvSpPr>
            <p:spPr>
              <a:xfrm>
                <a:off x="4845263" y="2324100"/>
                <a:ext cx="2217728" cy="1277726"/>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Late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product swelling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percolation and fission gas release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creep</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creep</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2" name="Picture 33">
                <a:extLst>
                  <a:ext uri="{FF2B5EF4-FFF2-40B4-BE49-F238E27FC236}">
                    <a16:creationId xmlns:a16="http://schemas.microsoft.com/office/drawing/2014/main" id="{F954FF08-2648-4A4A-A50E-E26FCC17E9B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3936" y="3602038"/>
                <a:ext cx="1688747" cy="1186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 Box 11">
                <a:extLst>
                  <a:ext uri="{FF2B5EF4-FFF2-40B4-BE49-F238E27FC236}">
                    <a16:creationId xmlns:a16="http://schemas.microsoft.com/office/drawing/2014/main" id="{FE88E69B-5C2E-8E44-AA1B-C0E9CE2EA72D}"/>
                  </a:ext>
                </a:extLst>
              </p:cNvPr>
              <p:cNvSpPr txBox="1">
                <a:spLocks noChangeArrowheads="1"/>
              </p:cNvSpPr>
              <p:nvPr/>
            </p:nvSpPr>
            <p:spPr bwMode="auto">
              <a:xfrm>
                <a:off x="5041071" y="3426005"/>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Brohan 2000</a:t>
                </a:r>
              </a:p>
            </p:txBody>
          </p:sp>
          <p:pic>
            <p:nvPicPr>
              <p:cNvPr id="24" name="Picture 3">
                <a:extLst>
                  <a:ext uri="{FF2B5EF4-FFF2-40B4-BE49-F238E27FC236}">
                    <a16:creationId xmlns:a16="http://schemas.microsoft.com/office/drawing/2014/main" id="{373E02C0-D877-E642-B15D-392BCBF218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1264" y="5034845"/>
                <a:ext cx="1981200" cy="153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5" name="TextBox 36">
              <a:extLst>
                <a:ext uri="{FF2B5EF4-FFF2-40B4-BE49-F238E27FC236}">
                  <a16:creationId xmlns:a16="http://schemas.microsoft.com/office/drawing/2014/main" id="{8EE877AE-5EC0-DB47-8CA3-DD449D1BD3F9}"/>
                </a:ext>
              </a:extLst>
            </p:cNvPr>
            <p:cNvSpPr txBox="1">
              <a:spLocks noChangeArrowheads="1"/>
            </p:cNvSpPr>
            <p:nvPr/>
          </p:nvSpPr>
          <p:spPr bwMode="auto">
            <a:xfrm>
              <a:off x="2487573" y="2101851"/>
              <a:ext cx="1527175"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Insertion in reactor</a:t>
              </a:r>
            </a:p>
          </p:txBody>
        </p:sp>
        <p:sp>
          <p:nvSpPr>
            <p:cNvPr id="26" name="TextBox 38">
              <a:extLst>
                <a:ext uri="{FF2B5EF4-FFF2-40B4-BE49-F238E27FC236}">
                  <a16:creationId xmlns:a16="http://schemas.microsoft.com/office/drawing/2014/main" id="{94F9C592-09A4-7541-8615-DD8D34B555D6}"/>
                </a:ext>
              </a:extLst>
            </p:cNvPr>
            <p:cNvSpPr txBox="1">
              <a:spLocks noChangeArrowheads="1"/>
            </p:cNvSpPr>
            <p:nvPr/>
          </p:nvSpPr>
          <p:spPr bwMode="auto">
            <a:xfrm>
              <a:off x="8845510" y="2052638"/>
              <a:ext cx="1544638"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Removal from reactor</a:t>
              </a:r>
            </a:p>
          </p:txBody>
        </p:sp>
        <p:pic>
          <p:nvPicPr>
            <p:cNvPr id="27" name="Picture 3">
              <a:extLst>
                <a:ext uri="{FF2B5EF4-FFF2-40B4-BE49-F238E27FC236}">
                  <a16:creationId xmlns:a16="http://schemas.microsoft.com/office/drawing/2014/main" id="{0F0A476F-7933-E743-9505-A8576396618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69985" y="5086351"/>
              <a:ext cx="2138363" cy="108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 name="Group 32">
              <a:extLst>
                <a:ext uri="{FF2B5EF4-FFF2-40B4-BE49-F238E27FC236}">
                  <a16:creationId xmlns:a16="http://schemas.microsoft.com/office/drawing/2014/main" id="{ABE53636-9ADD-0D48-B0B8-3BAE047B4968}"/>
                </a:ext>
              </a:extLst>
            </p:cNvPr>
            <p:cNvGrpSpPr>
              <a:grpSpLocks/>
            </p:cNvGrpSpPr>
            <p:nvPr/>
          </p:nvGrpSpPr>
          <p:grpSpPr bwMode="auto">
            <a:xfrm>
              <a:off x="1822410" y="6164263"/>
              <a:ext cx="1509713" cy="661988"/>
              <a:chOff x="4861299" y="4871262"/>
              <a:chExt cx="4282701" cy="1849438"/>
            </a:xfrm>
          </p:grpSpPr>
          <p:pic>
            <p:nvPicPr>
              <p:cNvPr id="29" name="Picture 2">
                <a:extLst>
                  <a:ext uri="{FF2B5EF4-FFF2-40B4-BE49-F238E27FC236}">
                    <a16:creationId xmlns:a16="http://schemas.microsoft.com/office/drawing/2014/main" id="{A2E651D9-C55A-0E44-87CC-B5C3058E83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61299" y="4901425"/>
                <a:ext cx="1819275" cy="174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27E17C1-10C9-F240-8058-AA8A81C9CD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05800" y="5196700"/>
                <a:ext cx="838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2">
                <a:extLst>
                  <a:ext uri="{FF2B5EF4-FFF2-40B4-BE49-F238E27FC236}">
                    <a16:creationId xmlns:a16="http://schemas.microsoft.com/office/drawing/2014/main" id="{B5200742-01FF-C548-B36E-1FF0D6BA10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48824" y="4871262"/>
                <a:ext cx="1725475" cy="184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2" name="TextBox 31">
              <a:extLst>
                <a:ext uri="{FF2B5EF4-FFF2-40B4-BE49-F238E27FC236}">
                  <a16:creationId xmlns:a16="http://schemas.microsoft.com/office/drawing/2014/main" id="{AEFC4395-128D-7743-BE86-BC8DD9088360}"/>
                </a:ext>
              </a:extLst>
            </p:cNvPr>
            <p:cNvSpPr txBox="1"/>
            <p:nvPr/>
          </p:nvSpPr>
          <p:spPr>
            <a:xfrm>
              <a:off x="1447760" y="2798763"/>
              <a:ext cx="2009775" cy="11080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Fabrication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Sintered UO</a:t>
              </a:r>
              <a:r>
                <a:rPr kumimoji="0" lang="en-US" sz="1100" b="0" i="0" u="none" strike="noStrike" kern="1200" cap="none" spc="0" normalizeH="0" baseline="30000" noProof="0" dirty="0">
                  <a:ln>
                    <a:noFill/>
                  </a:ln>
                  <a:solidFill>
                    <a:srgbClr val="000000"/>
                  </a:solidFill>
                  <a:effectLst/>
                  <a:uLnTx/>
                  <a:uFillTx/>
                  <a:latin typeface="Arial" charset="0"/>
                  <a:ea typeface="ＭＳ Ｐゴシック" charset="0"/>
                </a:rPr>
                <a:t>2</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Height 2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Diameter 1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~10 </a:t>
              </a:r>
              <a:r>
                <a:rPr kumimoji="0" lang="en-US" sz="1100" b="0" i="0" u="none" strike="noStrike" kern="1200" cap="none" spc="0" normalizeH="0" baseline="0" noProof="0" dirty="0" err="1">
                  <a:ln>
                    <a:noFill/>
                  </a:ln>
                  <a:solidFill>
                    <a:srgbClr val="000000"/>
                  </a:solidFill>
                  <a:effectLst/>
                  <a:uLnTx/>
                  <a:uFillTx/>
                  <a:latin typeface="Arial" charset="0"/>
                  <a:ea typeface="ＭＳ Ｐゴシック" charset="0"/>
                </a:rPr>
                <a:t>μm</a:t>
              </a: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 grain size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Density &gt; 95%</a:t>
              </a:r>
            </a:p>
          </p:txBody>
        </p:sp>
        <p:sp>
          <p:nvSpPr>
            <p:cNvPr id="33" name="Text Box 11">
              <a:extLst>
                <a:ext uri="{FF2B5EF4-FFF2-40B4-BE49-F238E27FC236}">
                  <a16:creationId xmlns:a16="http://schemas.microsoft.com/office/drawing/2014/main" id="{A8E2F91B-4A18-7E41-9861-23F434140C59}"/>
                </a:ext>
              </a:extLst>
            </p:cNvPr>
            <p:cNvSpPr txBox="1">
              <a:spLocks noChangeArrowheads="1"/>
            </p:cNvSpPr>
            <p:nvPr/>
          </p:nvSpPr>
          <p:spPr bwMode="auto">
            <a:xfrm>
              <a:off x="1549360" y="4924426"/>
              <a:ext cx="197485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From Pedro Peralta, ASU</a:t>
              </a:r>
            </a:p>
          </p:txBody>
        </p:sp>
        <p:grpSp>
          <p:nvGrpSpPr>
            <p:cNvPr id="34" name="Group 33">
              <a:extLst>
                <a:ext uri="{FF2B5EF4-FFF2-40B4-BE49-F238E27FC236}">
                  <a16:creationId xmlns:a16="http://schemas.microsoft.com/office/drawing/2014/main" id="{60E1805B-E1CA-A847-BB1F-98A1EB3E4534}"/>
                </a:ext>
              </a:extLst>
            </p:cNvPr>
            <p:cNvGrpSpPr>
              <a:grpSpLocks/>
            </p:cNvGrpSpPr>
            <p:nvPr/>
          </p:nvGrpSpPr>
          <p:grpSpPr bwMode="auto">
            <a:xfrm>
              <a:off x="8110498" y="2300288"/>
              <a:ext cx="2457450" cy="4464050"/>
              <a:chOff x="6641284" y="2324100"/>
              <a:chExt cx="2455986" cy="4463537"/>
            </a:xfrm>
          </p:grpSpPr>
          <p:sp>
            <p:nvSpPr>
              <p:cNvPr id="35" name="TextBox 34">
                <a:extLst>
                  <a:ext uri="{FF2B5EF4-FFF2-40B4-BE49-F238E27FC236}">
                    <a16:creationId xmlns:a16="http://schemas.microsoft.com/office/drawing/2014/main" id="{0135F58B-EADD-324E-8540-7DBD3A3440A6}"/>
                  </a:ext>
                </a:extLst>
              </p:cNvPr>
              <p:cNvSpPr txBox="1"/>
              <p:nvPr/>
            </p:nvSpPr>
            <p:spPr>
              <a:xfrm>
                <a:off x="6991912" y="2324100"/>
                <a:ext cx="2105358" cy="110794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failure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Pellet/cladding interaction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corrosion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fracture</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6" name="Picture 1">
                <a:extLst>
                  <a:ext uri="{FF2B5EF4-FFF2-40B4-BE49-F238E27FC236}">
                    <a16:creationId xmlns:a16="http://schemas.microsoft.com/office/drawing/2014/main" id="{5072896E-25E1-C249-8C64-65076764E37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06703" y="5273669"/>
                <a:ext cx="2334285" cy="1513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 Box 11">
                <a:extLst>
                  <a:ext uri="{FF2B5EF4-FFF2-40B4-BE49-F238E27FC236}">
                    <a16:creationId xmlns:a16="http://schemas.microsoft.com/office/drawing/2014/main" id="{70B8F336-1129-FE4B-9332-BE2C7E13123F}"/>
                  </a:ext>
                </a:extLst>
              </p:cNvPr>
              <p:cNvSpPr txBox="1">
                <a:spLocks noChangeArrowheads="1"/>
              </p:cNvSpPr>
              <p:nvPr/>
            </p:nvSpPr>
            <p:spPr bwMode="auto">
              <a:xfrm>
                <a:off x="7256463" y="5098349"/>
                <a:ext cx="1258887"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Santana et al. 2011</a:t>
                </a:r>
              </a:p>
            </p:txBody>
          </p:sp>
          <p:pic>
            <p:nvPicPr>
              <p:cNvPr id="38" name="Picture 2">
                <a:extLst>
                  <a:ext uri="{FF2B5EF4-FFF2-40B4-BE49-F238E27FC236}">
                    <a16:creationId xmlns:a16="http://schemas.microsoft.com/office/drawing/2014/main" id="{CFD9BD70-8612-774E-AF83-4B6F5C254F20}"/>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62991" y="3870638"/>
                <a:ext cx="1766314" cy="129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41">
                <a:extLst>
                  <a:ext uri="{FF2B5EF4-FFF2-40B4-BE49-F238E27FC236}">
                    <a16:creationId xmlns:a16="http://schemas.microsoft.com/office/drawing/2014/main" id="{671313DD-97EC-9B40-9583-AE5B4E24981A}"/>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641284" y="3077570"/>
                <a:ext cx="2455986" cy="760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5A5DD57E-9860-3A44-AF56-7E1A3C0A8E1B}"/>
                </a:ext>
              </a:extLst>
            </p:cNvPr>
            <p:cNvGrpSpPr>
              <a:grpSpLocks/>
            </p:cNvGrpSpPr>
            <p:nvPr/>
          </p:nvGrpSpPr>
          <p:grpSpPr bwMode="auto">
            <a:xfrm>
              <a:off x="2751098" y="2300288"/>
              <a:ext cx="1880879" cy="2726740"/>
              <a:chOff x="1280818" y="2324100"/>
              <a:chExt cx="1880489" cy="2726379"/>
            </a:xfrm>
          </p:grpSpPr>
          <p:sp>
            <p:nvSpPr>
              <p:cNvPr id="41" name="TextBox 40">
                <a:extLst>
                  <a:ext uri="{FF2B5EF4-FFF2-40B4-BE49-F238E27FC236}">
                    <a16:creationId xmlns:a16="http://schemas.microsoft.com/office/drawing/2014/main" id="{331D9FCF-70C7-EC45-BE65-EA90AFD798FF}"/>
                  </a:ext>
                </a:extLst>
              </p:cNvPr>
              <p:cNvSpPr txBox="1"/>
              <p:nvPr/>
            </p:nvSpPr>
            <p:spPr>
              <a:xfrm>
                <a:off x="1280818" y="2324100"/>
                <a:ext cx="1842705" cy="1277769"/>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Early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Thermal expansion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Fracture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and fission gas generation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Densification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42" name="Picture 4">
                <a:extLst>
                  <a:ext uri="{FF2B5EF4-FFF2-40B4-BE49-F238E27FC236}">
                    <a16:creationId xmlns:a16="http://schemas.microsoft.com/office/drawing/2014/main" id="{0FC71743-6082-654A-A5C3-70EA133E9EEB}"/>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590449" y="3462773"/>
                <a:ext cx="1570858" cy="1587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98318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9782-6677-D548-9076-64ABF22FDA28}"/>
              </a:ext>
            </a:extLst>
          </p:cNvPr>
          <p:cNvSpPr>
            <a:spLocks noGrp="1"/>
          </p:cNvSpPr>
          <p:nvPr>
            <p:ph type="title"/>
          </p:nvPr>
        </p:nvSpPr>
        <p:spPr/>
        <p:txBody>
          <a:bodyPr/>
          <a:lstStyle/>
          <a:p>
            <a:r>
              <a:rPr lang="en-US" dirty="0"/>
              <a:t>The properties and performance of a material are a result of factors across various length scales</a:t>
            </a:r>
          </a:p>
        </p:txBody>
      </p:sp>
      <p:sp>
        <p:nvSpPr>
          <p:cNvPr id="4" name="Slide Number Placeholder 3">
            <a:extLst>
              <a:ext uri="{FF2B5EF4-FFF2-40B4-BE49-F238E27FC236}">
                <a16:creationId xmlns:a16="http://schemas.microsoft.com/office/drawing/2014/main" id="{9C8866BF-9A37-204D-8E84-4B6AEB25158A}"/>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grpSp>
        <p:nvGrpSpPr>
          <p:cNvPr id="5" name="Group 4">
            <a:extLst>
              <a:ext uri="{FF2B5EF4-FFF2-40B4-BE49-F238E27FC236}">
                <a16:creationId xmlns:a16="http://schemas.microsoft.com/office/drawing/2014/main" id="{9333C84F-9B38-A84C-8943-3D4F4CB3A014}"/>
              </a:ext>
            </a:extLst>
          </p:cNvPr>
          <p:cNvGrpSpPr/>
          <p:nvPr/>
        </p:nvGrpSpPr>
        <p:grpSpPr>
          <a:xfrm>
            <a:off x="979623" y="4636846"/>
            <a:ext cx="1809045" cy="1580666"/>
            <a:chOff x="159173" y="2418285"/>
            <a:chExt cx="1809045" cy="1580666"/>
          </a:xfrm>
        </p:grpSpPr>
        <p:pic>
          <p:nvPicPr>
            <p:cNvPr id="6" name="Picture 5">
              <a:extLst>
                <a:ext uri="{FF2B5EF4-FFF2-40B4-BE49-F238E27FC236}">
                  <a16:creationId xmlns:a16="http://schemas.microsoft.com/office/drawing/2014/main" id="{0F294648-EEE7-D74A-906E-28EA13EA3F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438" y="2674777"/>
              <a:ext cx="1402066" cy="1324174"/>
            </a:xfrm>
            <a:prstGeom prst="rect">
              <a:avLst/>
            </a:prstGeom>
          </p:spPr>
        </p:pic>
        <p:sp>
          <p:nvSpPr>
            <p:cNvPr id="7" name="TextBox 6">
              <a:extLst>
                <a:ext uri="{FF2B5EF4-FFF2-40B4-BE49-F238E27FC236}">
                  <a16:creationId xmlns:a16="http://schemas.microsoft.com/office/drawing/2014/main" id="{5E79C897-B606-C745-8E9B-A6FE8E57576D}"/>
                </a:ext>
              </a:extLst>
            </p:cNvPr>
            <p:cNvSpPr txBox="1"/>
            <p:nvPr/>
          </p:nvSpPr>
          <p:spPr>
            <a:xfrm>
              <a:off x="159173" y="2418285"/>
              <a:ext cx="1809045" cy="338554"/>
            </a:xfrm>
            <a:prstGeom prst="rect">
              <a:avLst/>
            </a:prstGeom>
            <a:noFill/>
          </p:spPr>
          <p:txBody>
            <a:bodyPr wrap="square" rtlCol="0">
              <a:spAutoFit/>
            </a:bodyPr>
            <a:lstStyle/>
            <a:p>
              <a:pPr algn="ctr"/>
              <a:r>
                <a:rPr lang="en-US" sz="1600" b="1" dirty="0">
                  <a:solidFill>
                    <a:schemeClr val="tx2"/>
                  </a:solidFill>
                </a:rPr>
                <a:t>Chemical bonds</a:t>
              </a:r>
            </a:p>
          </p:txBody>
        </p:sp>
      </p:grpSp>
      <p:grpSp>
        <p:nvGrpSpPr>
          <p:cNvPr id="8" name="Group 7">
            <a:extLst>
              <a:ext uri="{FF2B5EF4-FFF2-40B4-BE49-F238E27FC236}">
                <a16:creationId xmlns:a16="http://schemas.microsoft.com/office/drawing/2014/main" id="{829BB17C-BF68-B74A-B488-DF25D06E44D7}"/>
              </a:ext>
            </a:extLst>
          </p:cNvPr>
          <p:cNvGrpSpPr/>
          <p:nvPr/>
        </p:nvGrpSpPr>
        <p:grpSpPr>
          <a:xfrm>
            <a:off x="2575269" y="4054472"/>
            <a:ext cx="1809045" cy="1677731"/>
            <a:chOff x="1828545" y="2875129"/>
            <a:chExt cx="1809045" cy="1677731"/>
          </a:xfrm>
        </p:grpSpPr>
        <p:pic>
          <p:nvPicPr>
            <p:cNvPr id="9" name="Picture 8">
              <a:extLst>
                <a:ext uri="{FF2B5EF4-FFF2-40B4-BE49-F238E27FC236}">
                  <a16:creationId xmlns:a16="http://schemas.microsoft.com/office/drawing/2014/main" id="{C3564F68-7C63-2A46-94D1-6C0CB71D3A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218" y="3211151"/>
              <a:ext cx="1415305" cy="1341709"/>
            </a:xfrm>
            <a:prstGeom prst="rect">
              <a:avLst/>
            </a:prstGeom>
          </p:spPr>
        </p:pic>
        <p:sp>
          <p:nvSpPr>
            <p:cNvPr id="10" name="TextBox 9">
              <a:extLst>
                <a:ext uri="{FF2B5EF4-FFF2-40B4-BE49-F238E27FC236}">
                  <a16:creationId xmlns:a16="http://schemas.microsoft.com/office/drawing/2014/main" id="{498F60F4-937D-8349-AE7B-443AAEF88BE0}"/>
                </a:ext>
              </a:extLst>
            </p:cNvPr>
            <p:cNvSpPr txBox="1"/>
            <p:nvPr/>
          </p:nvSpPr>
          <p:spPr>
            <a:xfrm>
              <a:off x="1828545" y="2875129"/>
              <a:ext cx="1809045" cy="338554"/>
            </a:xfrm>
            <a:prstGeom prst="rect">
              <a:avLst/>
            </a:prstGeom>
            <a:noFill/>
          </p:spPr>
          <p:txBody>
            <a:bodyPr wrap="square" rtlCol="0">
              <a:spAutoFit/>
            </a:bodyPr>
            <a:lstStyle/>
            <a:p>
              <a:pPr algn="ctr"/>
              <a:r>
                <a:rPr lang="en-US" sz="1600" b="1" dirty="0">
                  <a:solidFill>
                    <a:schemeClr val="tx2"/>
                  </a:solidFill>
                </a:rPr>
                <a:t>Crystal structure</a:t>
              </a:r>
            </a:p>
          </p:txBody>
        </p:sp>
      </p:grpSp>
      <p:grpSp>
        <p:nvGrpSpPr>
          <p:cNvPr id="11" name="Group 10">
            <a:extLst>
              <a:ext uri="{FF2B5EF4-FFF2-40B4-BE49-F238E27FC236}">
                <a16:creationId xmlns:a16="http://schemas.microsoft.com/office/drawing/2014/main" id="{EC0D9EFD-4FAF-A84F-A211-D209A7186E23}"/>
              </a:ext>
            </a:extLst>
          </p:cNvPr>
          <p:cNvGrpSpPr/>
          <p:nvPr/>
        </p:nvGrpSpPr>
        <p:grpSpPr>
          <a:xfrm>
            <a:off x="4165231" y="3629552"/>
            <a:ext cx="1809045" cy="1609733"/>
            <a:chOff x="3481148" y="3368232"/>
            <a:chExt cx="1809045" cy="1609733"/>
          </a:xfrm>
        </p:grpSpPr>
        <p:pic>
          <p:nvPicPr>
            <p:cNvPr id="12" name="Picture 11">
              <a:extLst>
                <a:ext uri="{FF2B5EF4-FFF2-40B4-BE49-F238E27FC236}">
                  <a16:creationId xmlns:a16="http://schemas.microsoft.com/office/drawing/2014/main" id="{3518EE8A-C71A-E843-B087-29B57C3023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590" y="3695436"/>
              <a:ext cx="1411668" cy="1282529"/>
            </a:xfrm>
            <a:prstGeom prst="rect">
              <a:avLst/>
            </a:prstGeom>
          </p:spPr>
        </p:pic>
        <p:sp>
          <p:nvSpPr>
            <p:cNvPr id="13" name="TextBox 12">
              <a:extLst>
                <a:ext uri="{FF2B5EF4-FFF2-40B4-BE49-F238E27FC236}">
                  <a16:creationId xmlns:a16="http://schemas.microsoft.com/office/drawing/2014/main" id="{5D60E909-1969-3A42-AF04-24B7BE07EC52}"/>
                </a:ext>
              </a:extLst>
            </p:cNvPr>
            <p:cNvSpPr txBox="1"/>
            <p:nvPr/>
          </p:nvSpPr>
          <p:spPr>
            <a:xfrm>
              <a:off x="3481148" y="3368232"/>
              <a:ext cx="1809045" cy="338554"/>
            </a:xfrm>
            <a:prstGeom prst="rect">
              <a:avLst/>
            </a:prstGeom>
            <a:noFill/>
          </p:spPr>
          <p:txBody>
            <a:bodyPr wrap="square" rtlCol="0">
              <a:spAutoFit/>
            </a:bodyPr>
            <a:lstStyle/>
            <a:p>
              <a:pPr algn="ctr"/>
              <a:r>
                <a:rPr lang="en-US" sz="1600" b="1" dirty="0">
                  <a:solidFill>
                    <a:schemeClr val="tx2"/>
                  </a:solidFill>
                </a:rPr>
                <a:t>Defect interactions</a:t>
              </a:r>
            </a:p>
          </p:txBody>
        </p:sp>
      </p:grpSp>
      <p:grpSp>
        <p:nvGrpSpPr>
          <p:cNvPr id="14" name="Group 13">
            <a:extLst>
              <a:ext uri="{FF2B5EF4-FFF2-40B4-BE49-F238E27FC236}">
                <a16:creationId xmlns:a16="http://schemas.microsoft.com/office/drawing/2014/main" id="{D14C1C07-0680-D547-A9B1-3B4B15CAD1EC}"/>
              </a:ext>
            </a:extLst>
          </p:cNvPr>
          <p:cNvGrpSpPr/>
          <p:nvPr/>
        </p:nvGrpSpPr>
        <p:grpSpPr>
          <a:xfrm>
            <a:off x="5910255" y="3079174"/>
            <a:ext cx="1809045" cy="1892203"/>
            <a:chOff x="5148292" y="3727948"/>
            <a:chExt cx="1809045" cy="1892203"/>
          </a:xfrm>
        </p:grpSpPr>
        <p:pic>
          <p:nvPicPr>
            <p:cNvPr id="15" name="Picture 14">
              <a:extLst>
                <a:ext uri="{FF2B5EF4-FFF2-40B4-BE49-F238E27FC236}">
                  <a16:creationId xmlns:a16="http://schemas.microsoft.com/office/drawing/2014/main" id="{411897E9-E60B-844B-951A-CB4F27F6F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0193" y="4066502"/>
              <a:ext cx="1553649" cy="1553649"/>
            </a:xfrm>
            <a:prstGeom prst="rect">
              <a:avLst/>
            </a:prstGeom>
          </p:spPr>
        </p:pic>
        <p:sp>
          <p:nvSpPr>
            <p:cNvPr id="16" name="TextBox 15">
              <a:extLst>
                <a:ext uri="{FF2B5EF4-FFF2-40B4-BE49-F238E27FC236}">
                  <a16:creationId xmlns:a16="http://schemas.microsoft.com/office/drawing/2014/main" id="{6EB387BB-353F-7042-BF42-01CCDAD636CA}"/>
                </a:ext>
              </a:extLst>
            </p:cNvPr>
            <p:cNvSpPr txBox="1"/>
            <p:nvPr/>
          </p:nvSpPr>
          <p:spPr>
            <a:xfrm>
              <a:off x="5148292" y="3727948"/>
              <a:ext cx="1809045" cy="338554"/>
            </a:xfrm>
            <a:prstGeom prst="rect">
              <a:avLst/>
            </a:prstGeom>
            <a:noFill/>
          </p:spPr>
          <p:txBody>
            <a:bodyPr wrap="square" rtlCol="0">
              <a:spAutoFit/>
            </a:bodyPr>
            <a:lstStyle/>
            <a:p>
              <a:pPr algn="ctr"/>
              <a:r>
                <a:rPr lang="en-US" sz="1600" b="1" dirty="0">
                  <a:solidFill>
                    <a:schemeClr val="tx2"/>
                  </a:solidFill>
                </a:rPr>
                <a:t>Microstructure</a:t>
              </a:r>
            </a:p>
          </p:txBody>
        </p:sp>
      </p:grpSp>
      <p:grpSp>
        <p:nvGrpSpPr>
          <p:cNvPr id="17" name="Group 16">
            <a:extLst>
              <a:ext uri="{FF2B5EF4-FFF2-40B4-BE49-F238E27FC236}">
                <a16:creationId xmlns:a16="http://schemas.microsoft.com/office/drawing/2014/main" id="{94667543-2955-5C4C-851A-3A513156A3EC}"/>
              </a:ext>
            </a:extLst>
          </p:cNvPr>
          <p:cNvGrpSpPr/>
          <p:nvPr/>
        </p:nvGrpSpPr>
        <p:grpSpPr>
          <a:xfrm>
            <a:off x="7797180" y="2194503"/>
            <a:ext cx="1895676" cy="2239916"/>
            <a:chOff x="7041351" y="4010134"/>
            <a:chExt cx="1895676" cy="2239916"/>
          </a:xfrm>
        </p:grpSpPr>
        <p:pic>
          <p:nvPicPr>
            <p:cNvPr id="18" name="Picture 17">
              <a:extLst>
                <a:ext uri="{FF2B5EF4-FFF2-40B4-BE49-F238E27FC236}">
                  <a16:creationId xmlns:a16="http://schemas.microsoft.com/office/drawing/2014/main" id="{A2AAC0F9-3C47-4643-A0FF-4D1EE151F4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1351" y="4828293"/>
              <a:ext cx="1895676" cy="1421757"/>
            </a:xfrm>
            <a:prstGeom prst="rect">
              <a:avLst/>
            </a:prstGeom>
          </p:spPr>
        </p:pic>
        <p:sp>
          <p:nvSpPr>
            <p:cNvPr id="19" name="TextBox 18">
              <a:extLst>
                <a:ext uri="{FF2B5EF4-FFF2-40B4-BE49-F238E27FC236}">
                  <a16:creationId xmlns:a16="http://schemas.microsoft.com/office/drawing/2014/main" id="{42F38310-8652-2846-89B8-B2750F0ECF7B}"/>
                </a:ext>
              </a:extLst>
            </p:cNvPr>
            <p:cNvSpPr txBox="1"/>
            <p:nvPr/>
          </p:nvSpPr>
          <p:spPr>
            <a:xfrm>
              <a:off x="7127982" y="4010134"/>
              <a:ext cx="1809045" cy="830997"/>
            </a:xfrm>
            <a:prstGeom prst="rect">
              <a:avLst/>
            </a:prstGeom>
            <a:noFill/>
          </p:spPr>
          <p:txBody>
            <a:bodyPr wrap="square" rtlCol="0">
              <a:spAutoFit/>
            </a:bodyPr>
            <a:lstStyle/>
            <a:p>
              <a:pPr algn="ctr"/>
              <a:r>
                <a:rPr lang="en-US" sz="1600" b="1" dirty="0">
                  <a:solidFill>
                    <a:schemeClr val="tx2"/>
                  </a:solidFill>
                </a:rPr>
                <a:t>Material properties and performance</a:t>
              </a:r>
            </a:p>
          </p:txBody>
        </p:sp>
      </p:grpSp>
    </p:spTree>
    <p:extLst>
      <p:ext uri="{BB962C8B-B14F-4D97-AF65-F5344CB8AC3E}">
        <p14:creationId xmlns:p14="http://schemas.microsoft.com/office/powerpoint/2010/main" val="715858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6D35-DF13-804A-9E6E-5B1374B4B862}"/>
              </a:ext>
            </a:extLst>
          </p:cNvPr>
          <p:cNvSpPr>
            <a:spLocks noGrp="1"/>
          </p:cNvSpPr>
          <p:nvPr>
            <p:ph type="title"/>
          </p:nvPr>
        </p:nvSpPr>
        <p:spPr/>
        <p:txBody>
          <a:bodyPr/>
          <a:lstStyle/>
          <a:p>
            <a:r>
              <a:rPr lang="en-US" dirty="0"/>
              <a:t>The crystal structure of a material is the shape of the ordered structure of the atoms</a:t>
            </a:r>
          </a:p>
        </p:txBody>
      </p:sp>
      <p:sp>
        <p:nvSpPr>
          <p:cNvPr id="3" name="Content Placeholder 2">
            <a:extLst>
              <a:ext uri="{FF2B5EF4-FFF2-40B4-BE49-F238E27FC236}">
                <a16:creationId xmlns:a16="http://schemas.microsoft.com/office/drawing/2014/main" id="{B0C21A42-FBE0-E449-8D18-3B3CC1BBD5A3}"/>
              </a:ext>
            </a:extLst>
          </p:cNvPr>
          <p:cNvSpPr>
            <a:spLocks noGrp="1"/>
          </p:cNvSpPr>
          <p:nvPr>
            <p:ph idx="1"/>
          </p:nvPr>
        </p:nvSpPr>
        <p:spPr>
          <a:xfrm>
            <a:off x="609600" y="2160495"/>
            <a:ext cx="5289176" cy="3965670"/>
          </a:xfrm>
        </p:spPr>
        <p:txBody>
          <a:bodyPr>
            <a:normAutofit fontScale="92500"/>
          </a:bodyPr>
          <a:lstStyle/>
          <a:p>
            <a:r>
              <a:rPr lang="en-US" dirty="0"/>
              <a:t>The atoms of many materials form an organized lattice, these are called </a:t>
            </a:r>
            <a:r>
              <a:rPr lang="en-US" b="1" dirty="0"/>
              <a:t>crystalline materials. </a:t>
            </a:r>
            <a:r>
              <a:rPr lang="en-US" dirty="0"/>
              <a:t>All reactor materials are crystalline.</a:t>
            </a:r>
          </a:p>
          <a:p>
            <a:r>
              <a:rPr lang="en-US" dirty="0"/>
              <a:t>The configuration of the atoms in the lattice impacts the properties of the material (density, thermal expansion coefficient, elastic modulus, etc.)</a:t>
            </a:r>
          </a:p>
          <a:p>
            <a:r>
              <a:rPr lang="en-US" dirty="0"/>
              <a:t>All major light water nuclear materials are either cubic or hexagonal</a:t>
            </a:r>
          </a:p>
        </p:txBody>
      </p:sp>
      <p:sp>
        <p:nvSpPr>
          <p:cNvPr id="4" name="Slide Number Placeholder 3">
            <a:extLst>
              <a:ext uri="{FF2B5EF4-FFF2-40B4-BE49-F238E27FC236}">
                <a16:creationId xmlns:a16="http://schemas.microsoft.com/office/drawing/2014/main" id="{7A8B7515-2537-BA49-A57C-8D2728B93FA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grpSp>
        <p:nvGrpSpPr>
          <p:cNvPr id="5" name="Group 4">
            <a:extLst>
              <a:ext uri="{FF2B5EF4-FFF2-40B4-BE49-F238E27FC236}">
                <a16:creationId xmlns:a16="http://schemas.microsoft.com/office/drawing/2014/main" id="{0109707A-357E-7645-9AA1-CC491A335D15}"/>
              </a:ext>
            </a:extLst>
          </p:cNvPr>
          <p:cNvGrpSpPr/>
          <p:nvPr/>
        </p:nvGrpSpPr>
        <p:grpSpPr>
          <a:xfrm>
            <a:off x="5898776" y="2626782"/>
            <a:ext cx="6057361" cy="3238266"/>
            <a:chOff x="372537" y="1661790"/>
            <a:chExt cx="8517672" cy="4875031"/>
          </a:xfrm>
        </p:grpSpPr>
        <p:pic>
          <p:nvPicPr>
            <p:cNvPr id="6" name="Picture 5">
              <a:extLst>
                <a:ext uri="{FF2B5EF4-FFF2-40B4-BE49-F238E27FC236}">
                  <a16:creationId xmlns:a16="http://schemas.microsoft.com/office/drawing/2014/main" id="{51F5B404-2EFC-034D-83C5-157E0CC21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537" y="1708825"/>
              <a:ext cx="6209297" cy="4739568"/>
            </a:xfrm>
            <a:prstGeom prst="rect">
              <a:avLst/>
            </a:prstGeom>
          </p:spPr>
        </p:pic>
        <p:pic>
          <p:nvPicPr>
            <p:cNvPr id="7" name="Picture 6">
              <a:extLst>
                <a:ext uri="{FF2B5EF4-FFF2-40B4-BE49-F238E27FC236}">
                  <a16:creationId xmlns:a16="http://schemas.microsoft.com/office/drawing/2014/main" id="{284B097F-C355-E142-A153-D054411D72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009" y="3077146"/>
              <a:ext cx="1398284" cy="1398284"/>
            </a:xfrm>
            <a:prstGeom prst="rect">
              <a:avLst/>
            </a:prstGeom>
          </p:spPr>
        </p:pic>
        <p:pic>
          <p:nvPicPr>
            <p:cNvPr id="8" name="Picture 7">
              <a:extLst>
                <a:ext uri="{FF2B5EF4-FFF2-40B4-BE49-F238E27FC236}">
                  <a16:creationId xmlns:a16="http://schemas.microsoft.com/office/drawing/2014/main" id="{9F3722F1-8C9D-CE4B-8BC2-F8CE93CCF5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8491" y="4447209"/>
              <a:ext cx="1658004" cy="1833505"/>
            </a:xfrm>
            <a:prstGeom prst="rect">
              <a:avLst/>
            </a:prstGeom>
          </p:spPr>
        </p:pic>
        <p:sp>
          <p:nvSpPr>
            <p:cNvPr id="9" name="TextBox 8">
              <a:extLst>
                <a:ext uri="{FF2B5EF4-FFF2-40B4-BE49-F238E27FC236}">
                  <a16:creationId xmlns:a16="http://schemas.microsoft.com/office/drawing/2014/main" id="{0DA9238B-F1AF-EC4D-B23E-19DEA1F44D30}"/>
                </a:ext>
              </a:extLst>
            </p:cNvPr>
            <p:cNvSpPr txBox="1"/>
            <p:nvPr/>
          </p:nvSpPr>
          <p:spPr>
            <a:xfrm>
              <a:off x="6779187" y="6189316"/>
              <a:ext cx="2111022" cy="347505"/>
            </a:xfrm>
            <a:prstGeom prst="rect">
              <a:avLst/>
            </a:prstGeom>
            <a:noFill/>
          </p:spPr>
          <p:txBody>
            <a:bodyPr wrap="square" rtlCol="0">
              <a:spAutoFit/>
            </a:bodyPr>
            <a:lstStyle/>
            <a:p>
              <a:r>
                <a:rPr lang="en-US" sz="900" b="1" dirty="0"/>
                <a:t>(d) Hexagonal close packed </a:t>
              </a:r>
            </a:p>
          </p:txBody>
        </p:sp>
        <p:pic>
          <p:nvPicPr>
            <p:cNvPr id="10" name="Picture 9">
              <a:extLst>
                <a:ext uri="{FF2B5EF4-FFF2-40B4-BE49-F238E27FC236}">
                  <a16:creationId xmlns:a16="http://schemas.microsoft.com/office/drawing/2014/main" id="{740D3F73-9431-EA46-851C-8CFE96FFB5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80788" y="1661790"/>
              <a:ext cx="1312419" cy="1439334"/>
            </a:xfrm>
            <a:prstGeom prst="rect">
              <a:avLst/>
            </a:prstGeom>
          </p:spPr>
        </p:pic>
      </p:grpSp>
    </p:spTree>
    <p:extLst>
      <p:ext uri="{BB962C8B-B14F-4D97-AF65-F5344CB8AC3E}">
        <p14:creationId xmlns:p14="http://schemas.microsoft.com/office/powerpoint/2010/main" val="425317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0EE-F09D-034E-9DF6-7386558057FE}"/>
              </a:ext>
            </a:extLst>
          </p:cNvPr>
          <p:cNvSpPr>
            <a:spLocks noGrp="1"/>
          </p:cNvSpPr>
          <p:nvPr>
            <p:ph type="title"/>
          </p:nvPr>
        </p:nvSpPr>
        <p:spPr/>
        <p:txBody>
          <a:bodyPr/>
          <a:lstStyle/>
          <a:p>
            <a:r>
              <a:rPr lang="en-US" dirty="0"/>
              <a:t>Crystalline materials</a:t>
            </a:r>
          </a:p>
        </p:txBody>
      </p:sp>
      <p:sp>
        <p:nvSpPr>
          <p:cNvPr id="3" name="Content Placeholder 2">
            <a:extLst>
              <a:ext uri="{FF2B5EF4-FFF2-40B4-BE49-F238E27FC236}">
                <a16:creationId xmlns:a16="http://schemas.microsoft.com/office/drawing/2014/main" id="{1D30F83E-BC1F-EE4E-B7D4-FF32EFD942B0}"/>
              </a:ext>
            </a:extLst>
          </p:cNvPr>
          <p:cNvSpPr>
            <a:spLocks noGrp="1"/>
          </p:cNvSpPr>
          <p:nvPr>
            <p:ph idx="1"/>
          </p:nvPr>
        </p:nvSpPr>
        <p:spPr>
          <a:xfrm>
            <a:off x="609600" y="2160495"/>
            <a:ext cx="4652682" cy="3965670"/>
          </a:xfrm>
        </p:spPr>
        <p:txBody>
          <a:bodyPr/>
          <a:lstStyle/>
          <a:p>
            <a:r>
              <a:rPr lang="en-US" dirty="0"/>
              <a:t>In crystalline materials, the lattices are not perfect, they have defects</a:t>
            </a:r>
          </a:p>
          <a:p>
            <a:r>
              <a:rPr lang="en-US" dirty="0"/>
              <a:t>Defects can be 0D, 1D, 2D, 3D</a:t>
            </a:r>
          </a:p>
          <a:p>
            <a:r>
              <a:rPr lang="en-US" dirty="0"/>
              <a:t>The interactions between defects seriously impact material properties and how they perform</a:t>
            </a:r>
          </a:p>
        </p:txBody>
      </p:sp>
      <p:sp>
        <p:nvSpPr>
          <p:cNvPr id="4" name="Slide Number Placeholder 3">
            <a:extLst>
              <a:ext uri="{FF2B5EF4-FFF2-40B4-BE49-F238E27FC236}">
                <a16:creationId xmlns:a16="http://schemas.microsoft.com/office/drawing/2014/main" id="{B3FC11E8-1778-EA4B-8FB3-9C5737B087EF}"/>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8F3CBE4A-482A-E442-BC2C-1B6E696598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420" y="2160495"/>
            <a:ext cx="5751967" cy="3549785"/>
          </a:xfrm>
          <a:prstGeom prst="rect">
            <a:avLst/>
          </a:prstGeom>
        </p:spPr>
      </p:pic>
    </p:spTree>
    <p:extLst>
      <p:ext uri="{BB962C8B-B14F-4D97-AF65-F5344CB8AC3E}">
        <p14:creationId xmlns:p14="http://schemas.microsoft.com/office/powerpoint/2010/main" val="60149627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2787</TotalTime>
  <Words>1897</Words>
  <Application>Microsoft Macintosh PowerPoint</Application>
  <PresentationFormat>Widescreen</PresentationFormat>
  <Paragraphs>244</Paragraphs>
  <Slides>37</Slides>
  <Notes>1</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4" baseType="lpstr">
      <vt:lpstr>Arial</vt:lpstr>
      <vt:lpstr>Arial Narrow</vt:lpstr>
      <vt:lpstr>Calibri</vt:lpstr>
      <vt:lpstr>Cambria Math</vt:lpstr>
      <vt:lpstr>Times New Roman</vt:lpstr>
      <vt:lpstr>NCStateU-horizontal-left-logo</vt:lpstr>
      <vt:lpstr>Equation</vt:lpstr>
      <vt:lpstr>Nuclear Fuel Performance</vt:lpstr>
      <vt:lpstr>Last Time</vt:lpstr>
      <vt:lpstr>Material Property Evolution</vt:lpstr>
      <vt:lpstr>Pretty much everything we have learned so far, nothing changes once the fuel and cladding reach steady state</vt:lpstr>
      <vt:lpstr>Fuel is dynamic!</vt:lpstr>
      <vt:lpstr>Property changes due to microstructure evolution during reactor operation must be considered</vt:lpstr>
      <vt:lpstr>The properties and performance of a material are a result of factors across various length scales</vt:lpstr>
      <vt:lpstr>The crystal structure of a material is the shape of the ordered structure of the atoms</vt:lpstr>
      <vt:lpstr>Crystalline materials</vt:lpstr>
      <vt:lpstr>Point defects</vt:lpstr>
      <vt:lpstr>Point defects</vt:lpstr>
      <vt:lpstr>Radiation damage</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Summary</vt:lpstr>
      <vt:lpstr>UO2 Radiation effects</vt:lpstr>
      <vt:lpstr>Thermal Conductivity Degradation</vt:lpstr>
      <vt:lpstr>UO2 Thermal Conductivity</vt:lpstr>
      <vt:lpstr>UO2 Thermal Conductivity</vt:lpstr>
      <vt:lpstr>UO2 Thermal Conductivity</vt:lpstr>
      <vt:lpstr>UO2 Thermal Conductivity</vt:lpstr>
      <vt:lpstr>Physical Changes</vt:lpstr>
      <vt:lpstr>High Burnup Structure (HBS)</vt:lpstr>
      <vt:lpstr>High Burnup Structure (HBS)</vt:lpstr>
      <vt:lpstr>Summary</vt:lpstr>
      <vt:lpstr>Next Time</vt:lpstr>
      <vt:lpstr>Fuel chemistry</vt:lpstr>
      <vt:lpstr>Fuel Chemistry</vt:lpstr>
      <vt:lpstr>O/M ratio</vt:lpstr>
      <vt:lpstr>Excess 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Material Property Evolution</dc:title>
  <dc:creator>Benjamin Beeler</dc:creator>
  <cp:lastModifiedBy>Benjamin W. Beeler</cp:lastModifiedBy>
  <cp:revision>32</cp:revision>
  <dcterms:created xsi:type="dcterms:W3CDTF">2020-02-11T17:45:48Z</dcterms:created>
  <dcterms:modified xsi:type="dcterms:W3CDTF">2022-02-24T16:17:55Z</dcterms:modified>
</cp:coreProperties>
</file>